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3" r:id="rId3"/>
    <p:sldId id="257" r:id="rId4"/>
    <p:sldId id="258" r:id="rId5"/>
    <p:sldId id="259" r:id="rId6"/>
    <p:sldId id="260" r:id="rId7"/>
    <p:sldId id="310" r:id="rId8"/>
    <p:sldId id="311" r:id="rId9"/>
    <p:sldId id="261" r:id="rId10"/>
    <p:sldId id="312" r:id="rId11"/>
    <p:sldId id="262" r:id="rId12"/>
    <p:sldId id="263" r:id="rId13"/>
    <p:sldId id="313" r:id="rId14"/>
    <p:sldId id="314" r:id="rId15"/>
    <p:sldId id="265" r:id="rId16"/>
    <p:sldId id="315" r:id="rId17"/>
    <p:sldId id="266" r:id="rId18"/>
    <p:sldId id="267" r:id="rId19"/>
    <p:sldId id="316" r:id="rId20"/>
    <p:sldId id="269" r:id="rId21"/>
    <p:sldId id="317" r:id="rId22"/>
    <p:sldId id="271" r:id="rId23"/>
    <p:sldId id="273" r:id="rId24"/>
    <p:sldId id="320" r:id="rId25"/>
    <p:sldId id="319" r:id="rId26"/>
    <p:sldId id="318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321" r:id="rId37"/>
    <p:sldId id="322" r:id="rId38"/>
    <p:sldId id="284" r:id="rId39"/>
    <p:sldId id="285" r:id="rId40"/>
    <p:sldId id="286" r:id="rId41"/>
    <p:sldId id="287" r:id="rId42"/>
    <p:sldId id="288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4660"/>
  </p:normalViewPr>
  <p:slideViewPr>
    <p:cSldViewPr>
      <p:cViewPr>
        <p:scale>
          <a:sx n="75" d="100"/>
          <a:sy n="75" d="100"/>
        </p:scale>
        <p:origin x="-101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2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65FD-E630-44DC-A5EB-B9EDD483577D}" type="datetimeFigureOut">
              <a:rPr lang="es-ES" smtClean="0"/>
              <a:pPr/>
              <a:t>08/06/2016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8109-2936-499F-94A2-CE92CAEA95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097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E9EBC-B1DE-47CC-ADFE-C5C509F206FB}" type="datetimeFigureOut">
              <a:rPr lang="es-ES" smtClean="0"/>
              <a:pPr/>
              <a:t>08/06/2016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CDA6-7FD9-448C-9A5A-8E8A8BAF10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324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B0C7-139A-4921-9408-FA706976E10A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2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3AB-EFF1-4F21-9CDD-B0548C5C524F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9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F4A6-C5D2-4238-9839-56C8B6343EDD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4FA-42B2-48B4-9549-0F6F76743E97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84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E48-377E-48DB-9FEE-9221F69C75FA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38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E5F-9824-48E7-BFB3-E09FC1342959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94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7827-1CCB-4E26-A103-8D70EF4B4B3C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0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8F4F-0188-4114-870D-AD28D7CD1B90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5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149A-0AFB-456D-A5A8-E9E050272DE5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63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2E7E-31AE-4F69-8422-950DAC2E4BD3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8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3E08-95E0-4D63-A292-A4C96B416CD7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27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D4327-428C-4A02-8E44-58C413560553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FISICA I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B29D-0213-480E-BE2F-85898EF07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88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2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83768" y="4365104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MATERIAL ELABORADO POR LA UNIDAD DOCENTE DE FÍSICA DE LA E.T.S.I. DE MONTES. GRADO DE INGENIERÍA FORESTAL</a:t>
            </a:r>
          </a:p>
          <a:p>
            <a:pPr algn="just"/>
            <a:r>
              <a:rPr lang="es-ES" b="1" dirty="0" smtClean="0"/>
              <a:t>ASIGNATURA:  FÍSICA I.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 smtClean="0"/>
              <a:t>Angel</a:t>
            </a:r>
            <a:r>
              <a:rPr lang="es-ES" dirty="0" smtClean="0"/>
              <a:t> García Botella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Alvaro Sánchez de Medina Garrido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Antonio Fernández Balbuena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Ricardo García Díaz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00834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9552" y="967071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EXPRESIÓN DE UN VECTOR EN FUNCIÓN DE SUS COMPONENTES Y LOS VECTORES UNITARIOS CORRESPONDIENTES A LOS EJES DE COORDENADAS</a:t>
            </a:r>
            <a:endParaRPr lang="es-ES" sz="16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05" y="1828810"/>
            <a:ext cx="29051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009767"/>
            <a:ext cx="1343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0969" y="2500306"/>
            <a:ext cx="5381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9694" y="3438529"/>
            <a:ext cx="2266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18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071546"/>
            <a:ext cx="4246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PRODUCTO ESCALAR DE DOS VECTORES</a:t>
            </a:r>
            <a:endParaRPr lang="es-ES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2428" y="3519074"/>
            <a:ext cx="3818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PROPIEDADES DEL PRODUCTO ESCALAR</a:t>
            </a:r>
            <a:endParaRPr lang="es-ES" sz="1600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562" y="1214421"/>
            <a:ext cx="3724280" cy="22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2028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714488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" y="3981458"/>
            <a:ext cx="8743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762515"/>
            <a:ext cx="6991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23" y="5715018"/>
            <a:ext cx="6410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7452319" y="5117122"/>
            <a:ext cx="10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b="1" dirty="0" smtClean="0">
                <a:solidFill>
                  <a:srgbClr val="00B050"/>
                </a:solidFill>
              </a:rPr>
              <a:t>VER SUMA DE VECTORES!!</a:t>
            </a:r>
            <a:endParaRPr lang="es-ES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82428" y="1018744"/>
            <a:ext cx="3818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PROPIEDADES DEL PRODUCTO ESCALAR</a:t>
            </a:r>
            <a:endParaRPr lang="es-ES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85896"/>
            <a:ext cx="7381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16 Grupo"/>
          <p:cNvGrpSpPr/>
          <p:nvPr/>
        </p:nvGrpSpPr>
        <p:grpSpPr>
          <a:xfrm>
            <a:off x="428657" y="3867162"/>
            <a:ext cx="8715375" cy="1276350"/>
            <a:chOff x="428657" y="3438534"/>
            <a:chExt cx="8715375" cy="1276350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657" y="3438534"/>
              <a:ext cx="871537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15 Rectángulo"/>
            <p:cNvSpPr/>
            <p:nvPr/>
          </p:nvSpPr>
          <p:spPr>
            <a:xfrm>
              <a:off x="1857356" y="3929066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944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82428" y="1018744"/>
            <a:ext cx="3818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PROPIEDADES DEL PRODUCTO ESCALAR</a:t>
            </a:r>
            <a:endParaRPr lang="es-ES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500174"/>
            <a:ext cx="8829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4613" y="2643182"/>
            <a:ext cx="3914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1225" y="3276600"/>
            <a:ext cx="478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6588" y="4024320"/>
            <a:ext cx="2790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44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82428" y="1018744"/>
            <a:ext cx="3818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PROPIEDADES DEL PRODUCTO ESCALAR</a:t>
            </a:r>
            <a:endParaRPr lang="es-ES" sz="16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428736"/>
            <a:ext cx="88296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8" y="3429000"/>
            <a:ext cx="8696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 de flecha"/>
          <p:cNvCxnSpPr/>
          <p:nvPr/>
        </p:nvCxnSpPr>
        <p:spPr>
          <a:xfrm flipH="1" flipV="1">
            <a:off x="1331640" y="2852936"/>
            <a:ext cx="144016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4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142984"/>
            <a:ext cx="4175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PRODUCTO VECTORIAL DE DOS VECTORES</a:t>
            </a:r>
            <a:endParaRPr lang="es-ES" sz="1600" dirty="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3804433"/>
            <a:ext cx="3714744" cy="300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78" y="1643050"/>
            <a:ext cx="805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0843" y="2420888"/>
            <a:ext cx="2466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19 Grupo"/>
          <p:cNvGrpSpPr/>
          <p:nvPr/>
        </p:nvGrpSpPr>
        <p:grpSpPr>
          <a:xfrm>
            <a:off x="476250" y="3028950"/>
            <a:ext cx="8191500" cy="828678"/>
            <a:chOff x="476250" y="3028950"/>
            <a:chExt cx="8191500" cy="828678"/>
          </a:xfrm>
        </p:grpSpPr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6250" y="3028950"/>
              <a:ext cx="81915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18 Rectángulo"/>
            <p:cNvSpPr/>
            <p:nvPr/>
          </p:nvSpPr>
          <p:spPr>
            <a:xfrm>
              <a:off x="2071670" y="3571876"/>
              <a:ext cx="107157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4" name="Picture 2" descr="Resultado de imagen de producto vectorial gi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93406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 flipV="1">
            <a:off x="2071670" y="5013176"/>
            <a:ext cx="127619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3275856" y="5517431"/>
            <a:ext cx="288032" cy="287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83568" y="450912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FF0000"/>
                </a:solidFill>
              </a:rPr>
              <a:t>OJO! PUNTO DE APLICACIÓN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142984"/>
            <a:ext cx="4175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PRODUCTO VECTORIAL DE DOS VECTORES</a:t>
            </a:r>
            <a:endParaRPr lang="es-ES" sz="1600" dirty="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06205"/>
            <a:ext cx="3714744" cy="300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19" y="1785926"/>
            <a:ext cx="6753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02" y="2285992"/>
            <a:ext cx="666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266944"/>
            <a:ext cx="311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43" y="2285992"/>
            <a:ext cx="1190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17 Conector recto de flecha"/>
          <p:cNvCxnSpPr>
            <a:stCxn id="34820" idx="3"/>
          </p:cNvCxnSpPr>
          <p:nvPr/>
        </p:nvCxnSpPr>
        <p:spPr>
          <a:xfrm>
            <a:off x="4471965" y="2419344"/>
            <a:ext cx="1314481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106" y="2928934"/>
            <a:ext cx="1238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21 Conector recto de flecha"/>
          <p:cNvCxnSpPr/>
          <p:nvPr/>
        </p:nvCxnSpPr>
        <p:spPr>
          <a:xfrm>
            <a:off x="2143108" y="3062286"/>
            <a:ext cx="1314481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1428" y="2928934"/>
            <a:ext cx="31051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1619672" y="1785926"/>
            <a:ext cx="3600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0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142984"/>
            <a:ext cx="4461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PRODUCTO MIXTO O TRIPLE PRODUCTO ESCALAR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2996952"/>
            <a:ext cx="453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El escalar resultante es el volumen del paralelepípedo que tiene como aristas los tres vectores.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71472" y="4786322"/>
            <a:ext cx="331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Se verifican las siguientes igualdades: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53" y="1940201"/>
            <a:ext cx="3381379" cy="306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8143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214554"/>
            <a:ext cx="1771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3019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310070"/>
            <a:ext cx="2486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975" y="5262578"/>
            <a:ext cx="802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539553" y="5157192"/>
            <a:ext cx="2448272" cy="518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0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947306"/>
            <a:ext cx="4461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PROPIEDADES DEL PRODUCTO VECTORIAL</a:t>
            </a:r>
            <a:endParaRPr lang="es-ES" sz="1600" dirty="0"/>
          </a:p>
        </p:txBody>
      </p:sp>
      <p:sp>
        <p:nvSpPr>
          <p:cNvPr id="9" name="8 Flecha derecha"/>
          <p:cNvSpPr/>
          <p:nvPr/>
        </p:nvSpPr>
        <p:spPr>
          <a:xfrm>
            <a:off x="1630820" y="5373216"/>
            <a:ext cx="1091270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derecha"/>
          <p:cNvSpPr/>
          <p:nvPr/>
        </p:nvSpPr>
        <p:spPr>
          <a:xfrm>
            <a:off x="1619672" y="5805264"/>
            <a:ext cx="1091270" cy="157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44" y="1357298"/>
            <a:ext cx="8782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" y="2057404"/>
            <a:ext cx="87249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868" y="4095762"/>
            <a:ext cx="87058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/>
        </p:nvSpPr>
        <p:spPr>
          <a:xfrm>
            <a:off x="4652186" y="3624267"/>
            <a:ext cx="2420144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482586" y="4643446"/>
            <a:ext cx="2304256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5343540"/>
            <a:ext cx="581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5715016"/>
            <a:ext cx="2943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395535" y="4653136"/>
            <a:ext cx="3471605" cy="518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angular"/>
          <p:cNvCxnSpPr/>
          <p:nvPr/>
        </p:nvCxnSpPr>
        <p:spPr>
          <a:xfrm rot="10800000" flipV="1">
            <a:off x="107504" y="5171838"/>
            <a:ext cx="1296144" cy="54317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947306"/>
            <a:ext cx="4461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PROPIEDADES DEL PRODUCTO VECTORIAL</a:t>
            </a:r>
            <a:endParaRPr lang="es-ES" sz="1600" dirty="0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016" y="3929066"/>
            <a:ext cx="1924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21 Grupo"/>
          <p:cNvGrpSpPr/>
          <p:nvPr/>
        </p:nvGrpSpPr>
        <p:grpSpPr>
          <a:xfrm>
            <a:off x="114300" y="1357298"/>
            <a:ext cx="8915400" cy="2095500"/>
            <a:chOff x="114300" y="1357298"/>
            <a:chExt cx="8915400" cy="2095500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00" y="1357298"/>
              <a:ext cx="89154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7 Rectángulo"/>
            <p:cNvSpPr/>
            <p:nvPr/>
          </p:nvSpPr>
          <p:spPr>
            <a:xfrm>
              <a:off x="7143768" y="2214554"/>
              <a:ext cx="171451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42844" y="2500306"/>
              <a:ext cx="171451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2771800" y="3573016"/>
            <a:ext cx="2956409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>
            <a:stCxn id="12" idx="2"/>
          </p:cNvCxnSpPr>
          <p:nvPr/>
        </p:nvCxnSpPr>
        <p:spPr>
          <a:xfrm flipH="1">
            <a:off x="4250004" y="4869160"/>
            <a:ext cx="1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131840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VECTORES PARALELOS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4897" y="1785926"/>
            <a:ext cx="3089135" cy="350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92867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MAGNITUD ESCALAR Y MAGNITUD VECTORIAL</a:t>
            </a:r>
            <a:endParaRPr lang="es-ES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428736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M. Escalar:</a:t>
            </a:r>
            <a:r>
              <a:rPr lang="es-ES" sz="1600" dirty="0" smtClean="0"/>
              <a:t> magnitud física determinada por un número real que expresa su medida.</a:t>
            </a:r>
          </a:p>
          <a:p>
            <a:endParaRPr lang="es-ES" sz="1600" dirty="0"/>
          </a:p>
          <a:p>
            <a:r>
              <a:rPr lang="es-ES" sz="1600" b="1" dirty="0" smtClean="0"/>
              <a:t>M. Vectorial</a:t>
            </a:r>
            <a:r>
              <a:rPr lang="es-ES" sz="1600" dirty="0" smtClean="0"/>
              <a:t>: magnitud física determinada por su medida (módulo), </a:t>
            </a:r>
            <a:endParaRPr lang="es-ES" sz="1600" dirty="0"/>
          </a:p>
          <a:p>
            <a:r>
              <a:rPr lang="es-ES" sz="1600" dirty="0" smtClean="0"/>
              <a:t>dirección y sentido</a:t>
            </a:r>
            <a:endParaRPr lang="es-ES" sz="1600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70919"/>
              </p:ext>
            </p:extLst>
          </p:nvPr>
        </p:nvGraphicFramePr>
        <p:xfrm>
          <a:off x="2267744" y="2420888"/>
          <a:ext cx="17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77480" imgH="266400" progId="">
                  <p:embed/>
                </p:oleObj>
              </mc:Choice>
              <mc:Fallback>
                <p:oleObj name="Equation" r:id="rId5" imgW="177480" imgH="266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20888"/>
                        <a:ext cx="177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639251"/>
              </p:ext>
            </p:extLst>
          </p:nvPr>
        </p:nvGraphicFramePr>
        <p:xfrm>
          <a:off x="6215074" y="2143116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241200" imgH="380880" progId="">
                  <p:embed/>
                </p:oleObj>
              </mc:Choice>
              <mc:Fallback>
                <p:oleObj name="Equation" r:id="rId7" imgW="241200" imgH="38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2143116"/>
                        <a:ext cx="241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39552" y="3286124"/>
            <a:ext cx="3032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CLASIFICACIÓN DE LOS VECTORES</a:t>
            </a:r>
            <a:endParaRPr lang="es-ES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9552" y="3786190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VECTOR LIBRE</a:t>
            </a:r>
            <a:r>
              <a:rPr lang="es-ES" sz="1600" dirty="0" smtClean="0"/>
              <a:t>: puede trasladarse paralelamente a sí mismo   a un punto de origen arbitrario.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 smtClean="0"/>
              <a:t>VECTOR DESLIZANTE</a:t>
            </a:r>
            <a:r>
              <a:rPr lang="es-ES" sz="1600" dirty="0" smtClean="0"/>
              <a:t>: puede trasladar a lo largo de su dirección (recta soporte).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 smtClean="0"/>
              <a:t>VECTOR LIGADO</a:t>
            </a:r>
            <a:r>
              <a:rPr lang="es-ES" sz="1600" dirty="0" smtClean="0"/>
              <a:t>: su punto de aplicación, dirección y sentido, son fijos e invariables. </a:t>
            </a:r>
            <a:endParaRPr lang="es-ES" sz="16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13" name="2 Subtítulo"/>
          <p:cNvSpPr>
            <a:spLocks noGrp="1"/>
          </p:cNvSpPr>
          <p:nvPr>
            <p:ph type="subTitle" idx="1"/>
          </p:nvPr>
        </p:nvSpPr>
        <p:spPr>
          <a:xfrm>
            <a:off x="1547664" y="500042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INTRODUCCIÓN</a:t>
            </a:r>
            <a:endParaRPr lang="es-E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ALGEBRA VECTORIAL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8146" y="1000108"/>
            <a:ext cx="8136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EXPRESIÓN DEL PRODUCTO VECTORIAL EN FUNCIÓN DE LAS COMPONENTES COORDENADAS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2807804" y="4869160"/>
            <a:ext cx="2956409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90691"/>
            <a:ext cx="416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80" y="1785926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00278"/>
            <a:ext cx="6143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924306"/>
            <a:ext cx="5143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9" y="4314834"/>
            <a:ext cx="541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929198"/>
            <a:ext cx="2390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13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ALGEBRA VECTORIAL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8146" y="1000108"/>
            <a:ext cx="7632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EXPRESIÓN DEL PRODUCTO MIXTO ENFUNCIÓN DE LAS COMPONENTES COORDENADAS</a:t>
            </a:r>
            <a:endParaRPr lang="es-ES" sz="1600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8782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1300" y="2571744"/>
            <a:ext cx="3581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00372"/>
            <a:ext cx="1771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543306"/>
            <a:ext cx="5114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333888"/>
            <a:ext cx="7010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0863" y="5467372"/>
            <a:ext cx="2962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13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052736"/>
            <a:ext cx="296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DOBLE PRODUCTO VECTORIAL</a:t>
            </a:r>
            <a:endParaRPr lang="es-ES" sz="1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3" y="1484784"/>
            <a:ext cx="1133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4" y="1860589"/>
            <a:ext cx="368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4" y="2708920"/>
            <a:ext cx="41814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30213" y="2384464"/>
            <a:ext cx="77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 smtClean="0"/>
              <a:t>DEM.:</a:t>
            </a:r>
            <a:endParaRPr lang="es-ES" sz="1600" u="sng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8452"/>
            <a:ext cx="6858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4" y="5445224"/>
            <a:ext cx="4333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86" y="5559524"/>
            <a:ext cx="3295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4802859" y="5650011"/>
            <a:ext cx="7461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28" y="4890492"/>
            <a:ext cx="7429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39552" y="4869160"/>
            <a:ext cx="2389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Sumando y restando: </a:t>
            </a:r>
            <a:endParaRPr lang="es-ES" sz="16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413032" y="4880193"/>
            <a:ext cx="294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Y agrupando términos; </a:t>
            </a:r>
            <a:endParaRPr lang="es-E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5698686" y="5559524"/>
            <a:ext cx="329565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1142999"/>
            <a:ext cx="3500462" cy="276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43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835696" y="155679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TEORÍA VECTORES DESLIZANTES</a:t>
            </a:r>
            <a:endParaRPr lang="es-ES" sz="28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403648" y="427393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TEORÍA CINEMÁTICA DEL SÓLIDO RÍGIDO</a:t>
            </a:r>
            <a:endParaRPr lang="es-ES" sz="28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572000" y="2317522"/>
            <a:ext cx="0" cy="161553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829872" y="3961815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</a:rPr>
              <a:t>!</a:t>
            </a:r>
            <a:endParaRPr lang="es-E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588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MOMENTO DE UN VECTOR CON RESPECTO A UN PUNTO</a:t>
            </a:r>
            <a:endParaRPr lang="es-ES" sz="16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4098" name="Picture 2" descr="Resultado de imagen de momento de una fuer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3717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momento de una fuer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6" y="40050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de tor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58342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de torq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de torq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36" y="4293096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de puer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86" y="3776463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588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MOMENTO DE UN VECTOR CON RESPECTO A UN PUNTO</a:t>
            </a:r>
            <a:endParaRPr lang="es-ES" sz="16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500174"/>
            <a:ext cx="8162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46" y="2214563"/>
            <a:ext cx="3952882" cy="325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88" y="2964345"/>
            <a:ext cx="2705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978" y="4429132"/>
            <a:ext cx="2552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972" y="4929200"/>
            <a:ext cx="1695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600717"/>
            <a:ext cx="7515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88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588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MOMENTO DE UN VECTOR CON RESPECTO A UN PUNTO</a:t>
            </a:r>
            <a:endParaRPr lang="es-ES" sz="16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5" y="1741585"/>
            <a:ext cx="3357586" cy="347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52552"/>
            <a:ext cx="8715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3116"/>
            <a:ext cx="2105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643182"/>
            <a:ext cx="1162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5" y="3286124"/>
            <a:ext cx="433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095889"/>
            <a:ext cx="7658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9588" y="5662632"/>
            <a:ext cx="8124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995936" y="623259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OTRO MODO DE DEMOSTRARLO…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753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MOMENTO DE UN SISTEMA DE VECTORES CONCURRENTES (TEOREMA DE VARIGNON)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571612"/>
            <a:ext cx="8134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3116"/>
            <a:ext cx="3357586" cy="300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643182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214688"/>
            <a:ext cx="5781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1" y="3800481"/>
            <a:ext cx="3114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" y="5143521"/>
            <a:ext cx="8763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5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517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MOMENTO DE UN VECTOR CON RESPECTO A UN EJE</a:t>
            </a:r>
            <a:endParaRPr lang="es-E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34" y="1982189"/>
            <a:ext cx="3854946" cy="403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78" y="2342229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99379"/>
            <a:ext cx="809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0039"/>
            <a:ext cx="962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2" y="3340224"/>
            <a:ext cx="116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errar llave"/>
          <p:cNvSpPr/>
          <p:nvPr/>
        </p:nvSpPr>
        <p:spPr>
          <a:xfrm>
            <a:off x="1815352" y="3080039"/>
            <a:ext cx="92352" cy="5649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3467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6650"/>
            <a:ext cx="3333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82" y="4797152"/>
            <a:ext cx="1543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 flipH="1">
            <a:off x="1088380" y="3725788"/>
            <a:ext cx="1467396" cy="44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7" y="5915047"/>
            <a:ext cx="7934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lecha abajo"/>
          <p:cNvSpPr/>
          <p:nvPr/>
        </p:nvSpPr>
        <p:spPr>
          <a:xfrm>
            <a:off x="2278435" y="4171950"/>
            <a:ext cx="45719" cy="62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abajo"/>
          <p:cNvSpPr/>
          <p:nvPr/>
        </p:nvSpPr>
        <p:spPr>
          <a:xfrm>
            <a:off x="2267744" y="5180062"/>
            <a:ext cx="45719" cy="625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013" y="1428736"/>
            <a:ext cx="8181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96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00834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531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MOMENTO DE UN VECTOR CON RESPECTO A UN EJE</a:t>
            </a:r>
            <a:endParaRPr lang="es-ES" sz="16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2214554"/>
            <a:ext cx="8905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35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100010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CRITERIOS DE IGUALDAD DE VECTORES</a:t>
            </a:r>
            <a:endParaRPr lang="es-ES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31002" y="142873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Dos vectores son EQUIPOLENTES, cuando sus direcciones son paralelas y son iguales en módulo y sentido. </a:t>
            </a:r>
          </a:p>
          <a:p>
            <a:endParaRPr lang="es-ES" sz="1600" dirty="0"/>
          </a:p>
          <a:p>
            <a:pPr marL="228600" indent="-228600">
              <a:buAutoNum type="alphaLcParenR"/>
            </a:pPr>
            <a:r>
              <a:rPr lang="es-ES" sz="1600" dirty="0" smtClean="0"/>
              <a:t>Igualdad de vectores libres.</a:t>
            </a:r>
          </a:p>
          <a:p>
            <a:pPr marL="228600" indent="-228600">
              <a:buAutoNum type="alphaLcParenR"/>
            </a:pPr>
            <a:r>
              <a:rPr lang="es-ES" sz="1600" dirty="0" smtClean="0"/>
              <a:t>Igualdad de vectores deslizantes.</a:t>
            </a:r>
          </a:p>
          <a:p>
            <a:pPr marL="228600" indent="-228600">
              <a:buAutoNum type="alphaLcParenR"/>
            </a:pPr>
            <a:r>
              <a:rPr lang="es-ES" sz="1600" dirty="0" smtClean="0"/>
              <a:t>Igualdad de vectores ligados.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3450486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COORDENADAS CARTESIANAS. TRIEDRO TRIRRECTÁNGULO POSITIVO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544522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Correspondencia entre los puntos de una recta y los números reales</a:t>
            </a: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20272" y="4654877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Localización de un punto en un sistema cartesiano bidimensional</a:t>
            </a:r>
            <a:endParaRPr lang="es-ES" sz="16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00108"/>
            <a:ext cx="26003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57628"/>
            <a:ext cx="3048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0042" y="3857628"/>
            <a:ext cx="29908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INTRODUCCIÓN</a:t>
            </a:r>
            <a:endParaRPr lang="es-E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00834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784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EXPRESIÓN DEL MOMENTO DE UN VECTOR CON RESPECTO A UN PUNTO EN FUNCIÓN DE LAS COMPONENTES COORDENADAS DEL VECTOR</a:t>
            </a:r>
            <a:endParaRPr lang="es-ES" sz="1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2439"/>
            <a:ext cx="1076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6418"/>
            <a:ext cx="1343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67" y="1853345"/>
            <a:ext cx="800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93" y="1917423"/>
            <a:ext cx="1104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67" y="2564904"/>
            <a:ext cx="3943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81467" y="1857364"/>
            <a:ext cx="633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Con:</a:t>
            </a:r>
            <a:endParaRPr lang="es-ES" sz="1600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4221088"/>
            <a:ext cx="7134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0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784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EXPRESIÓN DEL MOMENTO DE UN VECTOR CON RESPECTO A UN EJE EN FUNCIÓN DE LAS COMPONENTES COORDENADAS DEL VECTOR</a:t>
            </a:r>
            <a:endParaRPr lang="es-ES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4867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1219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54771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67769"/>
            <a:ext cx="1733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15616" y="178592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Sean: </a:t>
            </a:r>
            <a:endParaRPr lang="es-ES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195736" y="2215897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Vector unitario en la dirección del eje </a:t>
            </a:r>
            <a:endParaRPr lang="es-ES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635896" y="257174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Cosenos directores de la dirección del eje </a:t>
            </a:r>
            <a:endParaRPr lang="es-ES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115616" y="3224009"/>
            <a:ext cx="1313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Entonces: </a:t>
            </a:r>
            <a:endParaRPr lang="es-ES" sz="16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75" y="4209653"/>
            <a:ext cx="1123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15616" y="4232121"/>
            <a:ext cx="32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Si </a:t>
            </a:r>
            <a:endParaRPr lang="es-ES" sz="16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311860" y="4232121"/>
            <a:ext cx="2045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</a:t>
            </a:r>
            <a:r>
              <a:rPr lang="es-ES" sz="1600" dirty="0" smtClean="0"/>
              <a:t>ertenece al eje </a:t>
            </a:r>
            <a:endParaRPr lang="es-ES" sz="1600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0288" y="4886343"/>
            <a:ext cx="4543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59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SISTEMAS DE 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2977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784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RESULTANTE DE UN SISTEMA DE VECTORES DESLIZANTES. MOMENTO RESULTANTE DEL SISTEMA. CENTRO DE REDUCCIÓN</a:t>
            </a:r>
            <a:endParaRPr lang="es-ES" sz="16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21" y="2636912"/>
            <a:ext cx="1095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21" y="4221460"/>
            <a:ext cx="144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13" y="1714488"/>
            <a:ext cx="8181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" y="3443292"/>
            <a:ext cx="8191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8" y="5129228"/>
            <a:ext cx="82010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14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4032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CAMBIO DEL CENTRO DE REDUCCIÓN</a:t>
            </a:r>
            <a:endParaRPr lang="es-ES" sz="1600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513" y="3000372"/>
            <a:ext cx="35526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643050"/>
            <a:ext cx="885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5353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26" y="3186115"/>
            <a:ext cx="2628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615007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9552" y="1052736"/>
            <a:ext cx="3889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INVARIANTE VECTORIAL DE UN SISTEMA</a:t>
            </a:r>
            <a:endParaRPr lang="es-ES" sz="1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5301"/>
            <a:ext cx="1524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808163"/>
            <a:ext cx="5038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221455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INVARIANTE ESCALAR DE UN SISTEMA</a:t>
            </a:r>
            <a:endParaRPr lang="es-ES" sz="1600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56" y="3643314"/>
            <a:ext cx="2733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5297"/>
            <a:ext cx="285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3884"/>
            <a:ext cx="1990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34</a:t>
            </a:fld>
            <a:endParaRPr lang="es-E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79" y="1447790"/>
            <a:ext cx="8124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8" y="3276603"/>
            <a:ext cx="820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1963" y="5786454"/>
            <a:ext cx="8220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16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4532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INVARIANTE ESCALAR DE UN SISTEMA</a:t>
            </a:r>
            <a:endParaRPr lang="es-ES" sz="1600" dirty="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35</a:t>
            </a:fld>
            <a:endParaRPr lang="es-E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70" y="1500174"/>
            <a:ext cx="285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1743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514" y="1500174"/>
            <a:ext cx="1409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Flecha derecha"/>
          <p:cNvSpPr/>
          <p:nvPr/>
        </p:nvSpPr>
        <p:spPr>
          <a:xfrm>
            <a:off x="5857884" y="1785926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581015" y="2609847"/>
            <a:ext cx="7062819" cy="390525"/>
            <a:chOff x="581015" y="2609847"/>
            <a:chExt cx="7062819" cy="390525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015" y="2609847"/>
              <a:ext cx="25622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9484" y="2643182"/>
              <a:ext cx="43243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3938" y="3271838"/>
            <a:ext cx="7096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23 Grupo"/>
          <p:cNvGrpSpPr/>
          <p:nvPr/>
        </p:nvGrpSpPr>
        <p:grpSpPr>
          <a:xfrm>
            <a:off x="276256" y="3786190"/>
            <a:ext cx="8796338" cy="714380"/>
            <a:chOff x="276256" y="3786190"/>
            <a:chExt cx="8796338" cy="714380"/>
          </a:xfrm>
        </p:grpSpPr>
        <p:pic>
          <p:nvPicPr>
            <p:cNvPr id="51207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6256" y="3786190"/>
              <a:ext cx="87249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Rectángulo"/>
            <p:cNvSpPr/>
            <p:nvPr/>
          </p:nvSpPr>
          <p:spPr>
            <a:xfrm>
              <a:off x="7858148" y="4143380"/>
              <a:ext cx="1214446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95652" y="4857765"/>
            <a:ext cx="1562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78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857232"/>
            <a:ext cx="210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EJE CENTRAL</a:t>
            </a:r>
            <a:endParaRPr lang="es-ES" sz="1600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4" name="AutoShape 6" descr="Resultado de imagen de peo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www.jugarijugar.com/329-1040-large/peonza-de-madera-ra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382">
            <a:off x="4827595" y="2053000"/>
            <a:ext cx="3658240" cy="32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jugarijugar.com/329-1040-large/peonza-de-madera-ra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958">
            <a:off x="529061" y="1970634"/>
            <a:ext cx="3658240" cy="32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691680" y="1376861"/>
            <a:ext cx="1296144" cy="4212379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6084168" y="1376861"/>
            <a:ext cx="1296144" cy="410427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857232"/>
            <a:ext cx="210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EJE CENTRAL</a:t>
            </a:r>
            <a:endParaRPr lang="es-ES" sz="1600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37</a:t>
            </a:fld>
            <a:endParaRPr lang="es-E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" y="1142984"/>
            <a:ext cx="8172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57661"/>
            <a:ext cx="7362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496"/>
            <a:ext cx="8810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683" y="3929066"/>
            <a:ext cx="1495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395797"/>
            <a:ext cx="3895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000640"/>
            <a:ext cx="1314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5715016"/>
            <a:ext cx="3495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788" y="1938331"/>
            <a:ext cx="8734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690242"/>
            <a:ext cx="329398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3460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ECUACIÓN DEL EJE CENTRAL</a:t>
            </a:r>
            <a:endParaRPr lang="es-ES" sz="1600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38</a:t>
            </a:fld>
            <a:endParaRPr lang="es-E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428736"/>
            <a:ext cx="8772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1785918" y="2000240"/>
            <a:ext cx="135732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428868"/>
            <a:ext cx="6553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2113" y="3590929"/>
            <a:ext cx="5819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838" y="4167197"/>
            <a:ext cx="86963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4929198"/>
            <a:ext cx="51625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5929330"/>
            <a:ext cx="305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EJE CENTRAL. CASOS PARTICULARES</a:t>
            </a:r>
            <a:endParaRPr lang="es-ES" sz="16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39</a:t>
            </a:fld>
            <a:endParaRPr lang="es-E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428736"/>
            <a:ext cx="8915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3068960"/>
            <a:ext cx="8086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7668344" y="1772816"/>
            <a:ext cx="1152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14300" y="2060848"/>
            <a:ext cx="39536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14300" y="3284984"/>
            <a:ext cx="713284" cy="107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27584" y="3861048"/>
            <a:ext cx="1944216" cy="351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928670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TRIEDRO POSITIVO O DEXTRÓGIRO</a:t>
            </a:r>
          </a:p>
          <a:p>
            <a:endParaRPr lang="es-ES" sz="1600" dirty="0"/>
          </a:p>
          <a:p>
            <a:r>
              <a:rPr lang="es-ES" sz="1600" dirty="0" smtClean="0"/>
              <a:t>Localización de un punto en un sistema cartesiano tridimensional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321297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COMPONENTES COORDENADAS DE UN VECTOR</a:t>
            </a:r>
            <a:endParaRPr lang="es-ES" sz="1600" b="1" dirty="0"/>
          </a:p>
        </p:txBody>
      </p:sp>
      <p:sp>
        <p:nvSpPr>
          <p:cNvPr id="4" name="3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3717032"/>
            <a:ext cx="4176464" cy="234730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ES" sz="2000">
                <a:noFill/>
              </a:rPr>
              <a:t> 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66" y="1000108"/>
            <a:ext cx="2933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5966" y="3609991"/>
            <a:ext cx="3048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INTRODUCCIÓN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3933056"/>
            <a:ext cx="1332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u="sng" dirty="0" smtClean="0"/>
              <a:t>VECTOR DE POSICIÓN</a:t>
            </a:r>
            <a:endParaRPr lang="es-ES" sz="1000" b="1" u="sng" dirty="0"/>
          </a:p>
        </p:txBody>
      </p:sp>
      <p:sp>
        <p:nvSpPr>
          <p:cNvPr id="6" name="5 Abrir llave"/>
          <p:cNvSpPr/>
          <p:nvPr/>
        </p:nvSpPr>
        <p:spPr>
          <a:xfrm rot="16200000">
            <a:off x="2793034" y="3947826"/>
            <a:ext cx="209560" cy="468052"/>
          </a:xfrm>
          <a:prstGeom prst="leftBrace">
            <a:avLst>
              <a:gd name="adj1" fmla="val 1104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6" idx="1"/>
          </p:cNvCxnSpPr>
          <p:nvPr/>
        </p:nvCxnSpPr>
        <p:spPr>
          <a:xfrm>
            <a:off x="2897814" y="4286632"/>
            <a:ext cx="7380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599892" y="4149080"/>
            <a:ext cx="1996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u="sng" dirty="0" smtClean="0"/>
              <a:t>COMPONENTES COORDENADAS</a:t>
            </a:r>
            <a:endParaRPr lang="es-ES" sz="10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3658914" cy="2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592150" y="4694947"/>
            <a:ext cx="987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FF0000"/>
                </a:solidFill>
              </a:rPr>
              <a:t>PROYECCIÓN</a:t>
            </a:r>
            <a:endParaRPr lang="es-E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VECTORES 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EJE CENTRAL. CASOS PARTICULARES</a:t>
            </a:r>
            <a:endParaRPr lang="es-ES" sz="16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40</a:t>
            </a:fld>
            <a:endParaRPr lang="es-E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566863"/>
            <a:ext cx="88106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SISTEMA DE VECTORES LIGADOS Y PARALELOS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41</a:t>
            </a:fld>
            <a:endParaRPr lang="es-E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428736"/>
            <a:ext cx="8801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27" y="4691080"/>
            <a:ext cx="63150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SISTEMAS DE VECTORES </a:t>
            </a:r>
            <a:r>
              <a:rPr lang="es-ES" sz="1600" b="1" dirty="0" smtClean="0">
                <a:solidFill>
                  <a:srgbClr val="0070C0"/>
                </a:solidFill>
              </a:rPr>
              <a:t>DESLIZANTES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1052736"/>
            <a:ext cx="7318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</a:rPr>
              <a:t>SISTEMA DE VECTORES LIGADOS Y PARALELOS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42</a:t>
            </a:fld>
            <a:endParaRPr lang="es-E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43050"/>
            <a:ext cx="8839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000108"/>
            <a:ext cx="3103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SUMA DE VECTORES LIBRES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135729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Físicamente, sumar vectores, representantes de una misma magnitud, es hallar un tercer vector de la misma naturaleza que produzca los mismos efectos que producirían los vectores sumandos actuando simultáneamente.</a:t>
            </a:r>
            <a:endParaRPr lang="es-ES" sz="16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10358"/>
            <a:ext cx="2819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2946861"/>
            <a:ext cx="9715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450" y="3622923"/>
            <a:ext cx="1047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21 Grupo"/>
          <p:cNvGrpSpPr/>
          <p:nvPr/>
        </p:nvGrpSpPr>
        <p:grpSpPr>
          <a:xfrm>
            <a:off x="3600450" y="3829422"/>
            <a:ext cx="1042993" cy="247650"/>
            <a:chOff x="2071670" y="4038606"/>
            <a:chExt cx="1042993" cy="247650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71670" y="4038606"/>
              <a:ext cx="8382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7488" y="4067181"/>
              <a:ext cx="2571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5" y="1928802"/>
            <a:ext cx="3500462" cy="24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9588" y="4643446"/>
            <a:ext cx="8124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5643582"/>
            <a:ext cx="370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93" y="5767407"/>
            <a:ext cx="4429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11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071546"/>
            <a:ext cx="574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DESCOMPOSICIÓN DE UN VECTOR EN DOS O MÁS DIRECCIONES</a:t>
            </a:r>
            <a:endParaRPr lang="es-ES" sz="16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496"/>
            <a:ext cx="3409954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" y="1571612"/>
            <a:ext cx="878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"/>
          <p:cNvSpPr/>
          <p:nvPr/>
        </p:nvSpPr>
        <p:spPr>
          <a:xfrm>
            <a:off x="5429256" y="2143116"/>
            <a:ext cx="100013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6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071546"/>
            <a:ext cx="574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DESCOMPOSICIÓN DE UN VECTOR EN DOS O MÁS DIRECCIONES</a:t>
            </a:r>
            <a:endParaRPr lang="es-ES" sz="16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643059"/>
            <a:ext cx="87534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7000892" y="1857364"/>
            <a:ext cx="100013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7063" y="2990375"/>
            <a:ext cx="3119449" cy="379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26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1071546"/>
            <a:ext cx="574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DESCOMPOSICIÓN DE UN VECTOR EN DOS O MÁS DIRECCIONES</a:t>
            </a:r>
            <a:endParaRPr lang="es-ES" sz="16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000892" y="1857364"/>
            <a:ext cx="100013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643050"/>
            <a:ext cx="8772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981339"/>
            <a:ext cx="3714776" cy="31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26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504055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TEMA 1 VECTORES</a:t>
            </a:r>
            <a:endParaRPr lang="es-ES" sz="1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548680"/>
            <a:ext cx="6400800" cy="360040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ALGEBRA VECTORIAL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32" y="6517877"/>
            <a:ext cx="672682" cy="340147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FISICA I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142984"/>
            <a:ext cx="4246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PRODUCTO DE UN VECTOR POR UN ESCALAR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39552" y="3937819"/>
            <a:ext cx="253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VECTORES UNITARIOS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4437885"/>
            <a:ext cx="646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Llamamos VECTOR UNITARIO (o VERSOR) a todo vector de módulo unidad.</a:t>
            </a:r>
            <a:endParaRPr lang="es-ES" sz="1600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B29D-0213-480E-BE2F-85898EF07AFA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21" y="2500306"/>
            <a:ext cx="3057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1557330"/>
            <a:ext cx="8239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072079"/>
            <a:ext cx="2371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18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978</Words>
  <Application>Microsoft Office PowerPoint</Application>
  <PresentationFormat>Presentación en pantalla (4:3)</PresentationFormat>
  <Paragraphs>261</Paragraphs>
  <Slides>42</Slides>
  <Notes>42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Tema de Office</vt:lpstr>
      <vt:lpstr>Equation</vt:lpstr>
      <vt:lpstr>Presentación de PowerPoint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  <vt:lpstr>TEMA 1 VECTORES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VECTORES</dc:title>
  <dc:creator>Angel</dc:creator>
  <cp:lastModifiedBy>Alvaro</cp:lastModifiedBy>
  <cp:revision>156</cp:revision>
  <cp:lastPrinted>2016-06-08T14:55:44Z</cp:lastPrinted>
  <dcterms:created xsi:type="dcterms:W3CDTF">2013-04-26T10:35:47Z</dcterms:created>
  <dcterms:modified xsi:type="dcterms:W3CDTF">2016-06-08T14:57:48Z</dcterms:modified>
</cp:coreProperties>
</file>