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79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81" r:id="rId11"/>
    <p:sldId id="28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3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7D7A8-8C4A-418D-8221-823493FE2F65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2C3AA-D4BD-4348-93FA-DE5B67E4D2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37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E8D-9398-4657-B586-A6AF8FC50CED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4C4-1C76-4EC6-9C7C-0526CC7FC6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E8D-9398-4657-B586-A6AF8FC50CED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4C4-1C76-4EC6-9C7C-0526CC7FC6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E8D-9398-4657-B586-A6AF8FC50CED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4C4-1C76-4EC6-9C7C-0526CC7FC6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E8D-9398-4657-B586-A6AF8FC50CED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4C4-1C76-4EC6-9C7C-0526CC7FC6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E8D-9398-4657-B586-A6AF8FC50CED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4C4-1C76-4EC6-9C7C-0526CC7FC6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E8D-9398-4657-B586-A6AF8FC50CED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4C4-1C76-4EC6-9C7C-0526CC7FC6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E8D-9398-4657-B586-A6AF8FC50CED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4C4-1C76-4EC6-9C7C-0526CC7FC6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E8D-9398-4657-B586-A6AF8FC50CED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4C4-1C76-4EC6-9C7C-0526CC7FC6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E8D-9398-4657-B586-A6AF8FC50CED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4C4-1C76-4EC6-9C7C-0526CC7FC6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E8D-9398-4657-B586-A6AF8FC50CED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4C4-1C76-4EC6-9C7C-0526CC7FC6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E8D-9398-4657-B586-A6AF8FC50CED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4C4-1C76-4EC6-9C7C-0526CC7FC6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1CE8D-9398-4657-B586-A6AF8FC50CED}" type="datetimeFigureOut">
              <a:rPr lang="es-ES" smtClean="0"/>
              <a:t>18/10/2015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BA4C4-1C76-4EC6-9C7C-0526CC7FC6E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5.png"/><Relationship Id="rId11" Type="http://schemas.openxmlformats.org/officeDocument/2006/relationships/image" Target="../media/image62.wmf"/><Relationship Id="rId5" Type="http://schemas.openxmlformats.org/officeDocument/2006/relationships/image" Target="../media/image64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3.png"/><Relationship Id="rId9" Type="http://schemas.openxmlformats.org/officeDocument/2006/relationships/image" Target="../media/image6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ntena3.com/programas/el-hormiguero/secciones/ciencia-marron/mapa-topografico-interactivo_2015101200169.html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731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CAMPOS ESCALARES. REPRESENTACIÓN</a:t>
            </a:r>
            <a:endParaRPr lang="es-ES" sz="1600" dirty="0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285984" y="2786058"/>
            <a:ext cx="1928826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dirty="0" smtClean="0"/>
              <a:t>ESTACIONARIO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00174"/>
            <a:ext cx="8143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252657"/>
            <a:ext cx="179151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786058"/>
            <a:ext cx="156449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24316" y="2228868"/>
            <a:ext cx="48196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731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CAMPOS VECTORIALES. POTENCIAL. INTENSIDAD DE CAMPO</a:t>
            </a:r>
            <a:endParaRPr lang="es-ES" sz="1600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659298" cy="380899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888432" cy="354095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39552" y="5437797"/>
            <a:ext cx="352839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dirty="0" smtClean="0"/>
              <a:t>CAMPO ELÉCTRICO ENTRE DOS CARGAS DE DISTINTO SIGNO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076056" y="5585464"/>
            <a:ext cx="352839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dirty="0" smtClean="0"/>
              <a:t>CAMPO MAGNÉTICO TERRESTRE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74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731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CAMPOS VECTORIALES. POTENCIAL. INTENSIDAD DE CAMPO</a:t>
            </a:r>
            <a:endParaRPr lang="es-ES" sz="1600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8" name="AutoShape 2" descr="Resultado de imagen de CAMPOS VECTORI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Resultado de imagen de CAMPOS VECTORI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8" y="1628800"/>
            <a:ext cx="352604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CAMPOS VECTORI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3427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539552" y="5437797"/>
            <a:ext cx="352839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dirty="0" smtClean="0"/>
              <a:t>VELOCIDAD DE LA CORRIENTE EN UN RIO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860032" y="5518973"/>
            <a:ext cx="352839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dirty="0" smtClean="0"/>
              <a:t>GRADIENTE DE LA TEMPERATURA EN UNA PLACA PARABOLICA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41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731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CAMPOS VECTORIALES. POTENCIAL. INTENSIDAD DE CAMPO</a:t>
            </a:r>
            <a:endParaRPr lang="es-ES" sz="1600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1500174"/>
            <a:ext cx="87820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224083"/>
            <a:ext cx="12858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5" y="3028950"/>
            <a:ext cx="8782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33763" y="4162434"/>
            <a:ext cx="22764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213" y="4972065"/>
            <a:ext cx="87915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2675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CIRCULACIÓN</a:t>
            </a:r>
            <a:endParaRPr lang="es-ES" sz="160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47777"/>
            <a:ext cx="7639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443159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140968"/>
            <a:ext cx="3200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214554"/>
            <a:ext cx="3933828" cy="281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15" y="5301208"/>
            <a:ext cx="24860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>
            <a:off x="1331640" y="3769618"/>
            <a:ext cx="0" cy="15315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131840" y="5363924"/>
            <a:ext cx="1152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TRABAJO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117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FLUJO</a:t>
            </a:r>
            <a:endParaRPr lang="es-ES" sz="16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8143932" cy="52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3442" y="2026242"/>
            <a:ext cx="3143272" cy="382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2357429"/>
            <a:ext cx="1643074" cy="43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786058"/>
            <a:ext cx="4781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551" y="3850307"/>
            <a:ext cx="1600503" cy="5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3429000"/>
            <a:ext cx="43529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9380" y="4437112"/>
            <a:ext cx="1590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2" descr="Resultado de imagen de GAsto o caud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5" descr="Resultado de imagen de GAsto o caud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46" y="3868132"/>
            <a:ext cx="3554651" cy="138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angular"/>
          <p:cNvCxnSpPr>
            <a:stCxn id="16393" idx="2"/>
            <a:endCxn id="1030" idx="2"/>
          </p:cNvCxnSpPr>
          <p:nvPr/>
        </p:nvCxnSpPr>
        <p:spPr>
          <a:xfrm rot="16200000" flipH="1">
            <a:off x="2718295" y="3882685"/>
            <a:ext cx="12700" cy="2747154"/>
          </a:xfrm>
          <a:prstGeom prst="bentConnector3">
            <a:avLst>
              <a:gd name="adj1" fmla="val 180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2699792" y="5733256"/>
            <a:ext cx="1152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CAUDAL</a:t>
            </a:r>
            <a:endParaRPr lang="es-ES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164207"/>
              </p:ext>
            </p:extLst>
          </p:nvPr>
        </p:nvGraphicFramePr>
        <p:xfrm>
          <a:off x="4139306" y="5699457"/>
          <a:ext cx="1290022" cy="403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2" imgW="812520" imgH="253800" progId="Equation.DSMT4">
                  <p:embed/>
                </p:oleObj>
              </mc:Choice>
              <mc:Fallback>
                <p:oleObj name="Equation" r:id="rId12" imgW="812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39306" y="5699457"/>
                        <a:ext cx="1290022" cy="403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1817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DIVERGENCIA</a:t>
            </a:r>
            <a:endParaRPr lang="es-ES" sz="16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8858280" cy="111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071810"/>
            <a:ext cx="234622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Resultado de imagen de Divergencia campos vectoria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59695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Divergencia campos vectorial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15" y="4031703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730698"/>
              </p:ext>
            </p:extLst>
          </p:nvPr>
        </p:nvGraphicFramePr>
        <p:xfrm>
          <a:off x="5239965" y="4814564"/>
          <a:ext cx="11493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8" imgW="723600" imgH="266400" progId="Equation.DSMT4">
                  <p:embed/>
                </p:oleObj>
              </mc:Choice>
              <mc:Fallback>
                <p:oleObj name="Equation" r:id="rId8" imgW="723600" imgH="266400" progId="Equation.DSMT4">
                  <p:embed/>
                  <p:pic>
                    <p:nvPicPr>
                      <p:cNvPr id="0" name="8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9965" y="4814564"/>
                        <a:ext cx="11493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690913"/>
              </p:ext>
            </p:extLst>
          </p:nvPr>
        </p:nvGraphicFramePr>
        <p:xfrm>
          <a:off x="2782879" y="4814564"/>
          <a:ext cx="11493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10" imgW="723600" imgH="266400" progId="Equation.DSMT4">
                  <p:embed/>
                </p:oleObj>
              </mc:Choice>
              <mc:Fallback>
                <p:oleObj name="Equation" r:id="rId10" imgW="723600" imgH="266400" progId="Equation.DSMT4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79" y="4814564"/>
                        <a:ext cx="11493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1817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DIVERGENCIA</a:t>
            </a:r>
            <a:endParaRPr lang="es-ES" sz="16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16</a:t>
            </a:fld>
            <a:endParaRPr lang="es-E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1714488"/>
            <a:ext cx="7267003" cy="99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1" y="3071810"/>
            <a:ext cx="6660299" cy="136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8" y="4717132"/>
            <a:ext cx="8820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4437112"/>
            <a:ext cx="29941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3961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TEOREMA DE OSTROGRADSKY-GAUSS</a:t>
            </a:r>
            <a:endParaRPr lang="es-ES" sz="160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883726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143248"/>
            <a:ext cx="307813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071942"/>
            <a:ext cx="697711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643446"/>
            <a:ext cx="868199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encrypted-tbn0.gstatic.com/images?q=tbn:ANd9GcTxzYrrlAcBAoodckezaTM2z1MGtlDsQ-SXdXVRVK4EfJawFxoxx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43512"/>
            <a:ext cx="35909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1424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ROTACIONAL</a:t>
            </a:r>
            <a:endParaRPr lang="es-ES" sz="16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929322" y="4929198"/>
            <a:ext cx="107157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5289"/>
            <a:ext cx="8372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10" y="1426865"/>
            <a:ext cx="1162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780928"/>
            <a:ext cx="3819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6" y="3501008"/>
            <a:ext cx="2362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01" y="2732906"/>
            <a:ext cx="27336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3" y="1560214"/>
            <a:ext cx="4048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3" y="4365104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1424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ROTACIONAL</a:t>
            </a:r>
            <a:endParaRPr lang="es-ES" sz="16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929322" y="4929198"/>
            <a:ext cx="107157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362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296550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Resultado de imagen de Rotacional campos vectoria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731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CAMPOS ESCALARES. REPRESENTACIÓN</a:t>
            </a:r>
            <a:endParaRPr lang="es-ES" sz="1600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79273"/>
            <a:ext cx="4206189" cy="288988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06" y="1979272"/>
            <a:ext cx="4037174" cy="274587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67545" y="50131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MAPA  DE ISOBARAS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918271" y="498091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MAPA  DE ALTITUDES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498911" y="5382508"/>
            <a:ext cx="8060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5"/>
              </a:rPr>
              <a:t>http://</a:t>
            </a:r>
            <a:r>
              <a:rPr lang="es-ES" dirty="0" smtClean="0">
                <a:hlinkClick r:id="rId5"/>
              </a:rPr>
              <a:t>www.antena3.com/programas/el-hormiguero/secciones/ciencia-marron/mapa-topografico-interactivo_2015101200169.html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23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1674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ROTACIONAL</a:t>
            </a:r>
            <a:endParaRPr lang="es-ES" sz="16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4295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857364"/>
            <a:ext cx="6619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071810"/>
            <a:ext cx="823578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714752"/>
            <a:ext cx="1990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357694"/>
            <a:ext cx="84296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5929330"/>
            <a:ext cx="7219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2175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TEOREMA DE STOKES</a:t>
            </a:r>
            <a:endParaRPr lang="es-ES" sz="1600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82078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5638" y="2986088"/>
            <a:ext cx="27527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115" y="4240650"/>
            <a:ext cx="8196289" cy="26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460432" y="6453336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CAMPOS CONSERVATIVOS (CAMPOS DE POTENCIAL)</a:t>
            </a:r>
            <a:endParaRPr lang="es-ES" sz="160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22</a:t>
            </a:fld>
            <a:endParaRPr lang="es-E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79693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928934"/>
            <a:ext cx="486361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210058"/>
            <a:ext cx="4071566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2977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731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CAMPOS CONSERVATIVOS (CAMPOS DE POTENCIAL)</a:t>
            </a:r>
            <a:endParaRPr lang="es-ES" sz="16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23</a:t>
            </a:fld>
            <a:endParaRPr lang="es-E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86898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500305"/>
            <a:ext cx="1214446" cy="49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286124"/>
            <a:ext cx="5562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1840" y="3645024"/>
            <a:ext cx="1990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5816" y="4293096"/>
            <a:ext cx="2428892" cy="79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079" y="5209077"/>
            <a:ext cx="8079361" cy="81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731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CAMPOS CONSERVATIVOS (CAMPOS DE POTENCIAL)</a:t>
            </a:r>
            <a:endParaRPr lang="es-ES" sz="160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24</a:t>
            </a:fld>
            <a:endParaRPr lang="es-E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214553"/>
            <a:ext cx="3214710" cy="310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1" y="2786057"/>
            <a:ext cx="3853257" cy="9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9632" y="4087108"/>
            <a:ext cx="2182874" cy="92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9" y="1647811"/>
            <a:ext cx="852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25</a:t>
            </a:fld>
            <a:endParaRPr lang="es-E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44824"/>
            <a:ext cx="855919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861048"/>
            <a:ext cx="8391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39552" y="1052736"/>
            <a:ext cx="731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CAMPOS CONSERVATIVOS (CAMPOS DE POTENCIAL)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731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ENERGIA POTENCIAL EN UN CAMPO DE FUERZAS CONSERVATIVOS</a:t>
            </a:r>
            <a:endParaRPr lang="es-ES" sz="1600" dirty="0"/>
          </a:p>
        </p:txBody>
      </p:sp>
      <p:sp>
        <p:nvSpPr>
          <p:cNvPr id="10" name="9 Flecha derecha"/>
          <p:cNvSpPr/>
          <p:nvPr/>
        </p:nvSpPr>
        <p:spPr>
          <a:xfrm>
            <a:off x="3071802" y="3857628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26</a:t>
            </a:fld>
            <a:endParaRPr lang="es-E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66465"/>
            <a:ext cx="1285884" cy="65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876"/>
            <a:ext cx="1971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500438"/>
            <a:ext cx="2962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500570"/>
            <a:ext cx="5286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286256"/>
            <a:ext cx="2209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5143511"/>
            <a:ext cx="3929090" cy="98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15 Grupo"/>
          <p:cNvGrpSpPr/>
          <p:nvPr/>
        </p:nvGrpSpPr>
        <p:grpSpPr>
          <a:xfrm>
            <a:off x="500034" y="2542555"/>
            <a:ext cx="7858180" cy="742429"/>
            <a:chOff x="500034" y="2409823"/>
            <a:chExt cx="7858180" cy="742429"/>
          </a:xfrm>
        </p:grpSpPr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0034" y="2409823"/>
              <a:ext cx="7858180" cy="742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14 Rectángulo"/>
            <p:cNvSpPr/>
            <p:nvPr/>
          </p:nvSpPr>
          <p:spPr>
            <a:xfrm>
              <a:off x="2571736" y="2714620"/>
              <a:ext cx="928694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14462"/>
            <a:ext cx="6400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731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ENERGIA POTENCIAL EN UN CAMPO DE FUERZAS CONSERVATIVOS</a:t>
            </a:r>
            <a:endParaRPr lang="es-ES" sz="16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27</a:t>
            </a:fld>
            <a:endParaRPr lang="es-E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4"/>
            <a:ext cx="825043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2103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VECTOR GRADIENTE</a:t>
            </a:r>
            <a:endParaRPr lang="es-ES" sz="16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</a:t>
            </a:fld>
            <a:endParaRPr lang="es-ES"/>
          </a:p>
        </p:txBody>
      </p:sp>
      <p:grpSp>
        <p:nvGrpSpPr>
          <p:cNvPr id="16" name="15 Grupo"/>
          <p:cNvGrpSpPr/>
          <p:nvPr/>
        </p:nvGrpSpPr>
        <p:grpSpPr>
          <a:xfrm>
            <a:off x="500034" y="1428736"/>
            <a:ext cx="7000875" cy="1081093"/>
            <a:chOff x="642959" y="1428736"/>
            <a:chExt cx="7000875" cy="1081093"/>
          </a:xfrm>
        </p:grpSpPr>
        <p:pic>
          <p:nvPicPr>
            <p:cNvPr id="5939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59" y="1428736"/>
              <a:ext cx="70008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939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2447" y="2214554"/>
              <a:ext cx="17049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939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7422" y="2224077"/>
              <a:ext cx="3048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714620"/>
            <a:ext cx="5286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3262316"/>
            <a:ext cx="2752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72172" y="2597319"/>
            <a:ext cx="3528984" cy="36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4152907"/>
            <a:ext cx="2171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18 Conector recto de flecha"/>
          <p:cNvCxnSpPr/>
          <p:nvPr/>
        </p:nvCxnSpPr>
        <p:spPr>
          <a:xfrm rot="5400000">
            <a:off x="2000232" y="385762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4572008"/>
            <a:ext cx="35623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28" y="5429264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47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2103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VECTOR GRADIENTE</a:t>
            </a:r>
            <a:endParaRPr lang="es-ES" sz="16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040" y="1484784"/>
            <a:ext cx="2171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602" y="1903885"/>
            <a:ext cx="35623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60" y="2761141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40" y="2776451"/>
            <a:ext cx="4695219" cy="327100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211760" y="1484784"/>
            <a:ext cx="608980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2103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VECTOR GRADIENTE</a:t>
            </a:r>
            <a:endParaRPr lang="es-ES" sz="16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476366"/>
            <a:ext cx="2752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71612"/>
            <a:ext cx="12668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400295"/>
            <a:ext cx="6838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4585" y="2971800"/>
            <a:ext cx="3686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788" y="4219584"/>
            <a:ext cx="8734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66" y="5234005"/>
            <a:ext cx="58578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731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VECTOR GRADIENTE. PROPIEDADES</a:t>
            </a:r>
            <a:endParaRPr lang="es-ES" sz="1600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643050"/>
            <a:ext cx="8648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56" y="3295653"/>
            <a:ext cx="8801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1088" y="4252925"/>
            <a:ext cx="69818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731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VECTOR GRADIENTE. PROPIEDADES</a:t>
            </a:r>
            <a:endParaRPr lang="es-ES" sz="16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68" y="1571612"/>
            <a:ext cx="8743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4975" y="2643182"/>
            <a:ext cx="57340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5580112" y="1571612"/>
            <a:ext cx="1858913" cy="273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731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VECTOR GRADIENTE. PROPIEDADES</a:t>
            </a:r>
            <a:endParaRPr lang="es-ES" sz="16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390639"/>
            <a:ext cx="174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38262"/>
            <a:ext cx="1257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885941"/>
            <a:ext cx="68389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106" y="2147882"/>
            <a:ext cx="8782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67" y="2990851"/>
            <a:ext cx="802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002" y="3541997"/>
            <a:ext cx="3786214" cy="298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4432216" y="5035918"/>
            <a:ext cx="93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d</a:t>
            </a:r>
            <a:r>
              <a:rPr lang="es-ES" i="1" dirty="0" smtClean="0"/>
              <a:t>a </a:t>
            </a:r>
            <a:r>
              <a:rPr lang="es-ES" dirty="0" smtClean="0"/>
              <a:t>&gt; 0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249521" y="5035918"/>
            <a:ext cx="162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err="1" smtClean="0"/>
              <a:t>grad</a:t>
            </a:r>
            <a:r>
              <a:rPr lang="es-ES" i="1" dirty="0" smtClean="0"/>
              <a:t> a  </a:t>
            </a:r>
            <a:r>
              <a:rPr lang="es-ES" i="1" dirty="0" err="1" smtClean="0"/>
              <a:t>d</a:t>
            </a:r>
            <a:r>
              <a:rPr lang="es-ES" b="1" i="1" dirty="0" err="1" smtClean="0"/>
              <a:t>r</a:t>
            </a:r>
            <a:r>
              <a:rPr lang="es-ES" b="1" i="1" dirty="0" smtClean="0"/>
              <a:t> </a:t>
            </a:r>
            <a:r>
              <a:rPr lang="es-ES" dirty="0" smtClean="0"/>
              <a:t>&gt; 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2 CAMPOS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TEORÍA DE CAMPOS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731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CAMPOS VECTORIALES. POTENCIAL. INTENSIDAD DE CAMPO</a:t>
            </a:r>
            <a:endParaRPr lang="es-ES" sz="1600" dirty="0"/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1643042" y="2714620"/>
            <a:ext cx="150019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600" dirty="0" smtClean="0"/>
              <a:t>ESTACIONARIO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1571612"/>
            <a:ext cx="8239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151" y="2285992"/>
            <a:ext cx="23907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714620"/>
            <a:ext cx="9715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213" y="3219454"/>
            <a:ext cx="8791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52783" y="4457710"/>
            <a:ext cx="2562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405</Words>
  <Application>Microsoft Office PowerPoint</Application>
  <PresentationFormat>Presentación en pantalla (4:3)</PresentationFormat>
  <Paragraphs>148</Paragraphs>
  <Slides>27</Slides>
  <Notes>27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Tema de Office</vt:lpstr>
      <vt:lpstr>MathType 6.0 Equation</vt:lpstr>
      <vt:lpstr>TEMA 2 CAMPOS</vt:lpstr>
      <vt:lpstr>TEMA 2 CAMPOS</vt:lpstr>
      <vt:lpstr>TEMA 2 CAMPOS</vt:lpstr>
      <vt:lpstr>TEMA 2 CAMPOS</vt:lpstr>
      <vt:lpstr>TEMA 2 CAMPOS</vt:lpstr>
      <vt:lpstr>TEMA 2 CAMPOS</vt:lpstr>
      <vt:lpstr>TEMA 2 CAMPOS</vt:lpstr>
      <vt:lpstr>TEMA 2 CAMPOS</vt:lpstr>
      <vt:lpstr>TEMA 2 CAMPOS</vt:lpstr>
      <vt:lpstr>TEMA 2 CAMPOS</vt:lpstr>
      <vt:lpstr>TEMA 2 CAMPOS</vt:lpstr>
      <vt:lpstr>TEMA 2 CAMPOS</vt:lpstr>
      <vt:lpstr>TEMA 2 CAMPOS</vt:lpstr>
      <vt:lpstr>TEMA 2 CAMPOS</vt:lpstr>
      <vt:lpstr>TEMA 2 CAMPOS</vt:lpstr>
      <vt:lpstr>TEMA 2 CAMPOS</vt:lpstr>
      <vt:lpstr>TEMA 2 CAMPOS</vt:lpstr>
      <vt:lpstr>TEMA 2 CAMPOS</vt:lpstr>
      <vt:lpstr>TEMA 2 CAMPOS</vt:lpstr>
      <vt:lpstr>TEMA 2 CAMPOS</vt:lpstr>
      <vt:lpstr>TEMA 1 CAMPOS</vt:lpstr>
      <vt:lpstr>TEMA 2 CAMPOS</vt:lpstr>
      <vt:lpstr>TEMA 2 CAMPOS</vt:lpstr>
      <vt:lpstr>TEMA 2 CAMPOS</vt:lpstr>
      <vt:lpstr>TEMA 2 CAMPOS</vt:lpstr>
      <vt:lpstr>TEMA 2 CAMPOS</vt:lpstr>
      <vt:lpstr>TEMA 2 CAMPOS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Usuari@</dc:creator>
  <cp:lastModifiedBy>Alvaro</cp:lastModifiedBy>
  <cp:revision>28</cp:revision>
  <dcterms:created xsi:type="dcterms:W3CDTF">2013-08-17T16:51:58Z</dcterms:created>
  <dcterms:modified xsi:type="dcterms:W3CDTF">2015-10-18T12:11:41Z</dcterms:modified>
</cp:coreProperties>
</file>