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56" r:id="rId2"/>
    <p:sldId id="257" r:id="rId3"/>
    <p:sldId id="258" r:id="rId4"/>
    <p:sldId id="323" r:id="rId5"/>
    <p:sldId id="259" r:id="rId6"/>
    <p:sldId id="357" r:id="rId7"/>
    <p:sldId id="260" r:id="rId8"/>
    <p:sldId id="261" r:id="rId9"/>
    <p:sldId id="262" r:id="rId10"/>
    <p:sldId id="324" r:id="rId11"/>
    <p:sldId id="325" r:id="rId12"/>
    <p:sldId id="264" r:id="rId13"/>
    <p:sldId id="326" r:id="rId14"/>
    <p:sldId id="265" r:id="rId15"/>
    <p:sldId id="266" r:id="rId16"/>
    <p:sldId id="267" r:id="rId17"/>
    <p:sldId id="327" r:id="rId18"/>
    <p:sldId id="269" r:id="rId19"/>
    <p:sldId id="328" r:id="rId20"/>
    <p:sldId id="329" r:id="rId21"/>
    <p:sldId id="270" r:id="rId22"/>
    <p:sldId id="271" r:id="rId23"/>
    <p:sldId id="272" r:id="rId24"/>
    <p:sldId id="274" r:id="rId25"/>
    <p:sldId id="275" r:id="rId26"/>
    <p:sldId id="330" r:id="rId27"/>
    <p:sldId id="331" r:id="rId28"/>
    <p:sldId id="332" r:id="rId29"/>
    <p:sldId id="276" r:id="rId30"/>
    <p:sldId id="277" r:id="rId31"/>
    <p:sldId id="278" r:id="rId32"/>
    <p:sldId id="333" r:id="rId33"/>
    <p:sldId id="279" r:id="rId34"/>
    <p:sldId id="356" r:id="rId35"/>
    <p:sldId id="280" r:id="rId36"/>
    <p:sldId id="281" r:id="rId37"/>
    <p:sldId id="334" r:id="rId38"/>
    <p:sldId id="282" r:id="rId39"/>
    <p:sldId id="283" r:id="rId40"/>
    <p:sldId id="284" r:id="rId41"/>
    <p:sldId id="285" r:id="rId42"/>
    <p:sldId id="286" r:id="rId43"/>
    <p:sldId id="335" r:id="rId44"/>
    <p:sldId id="337" r:id="rId45"/>
    <p:sldId id="338" r:id="rId46"/>
    <p:sldId id="288" r:id="rId47"/>
    <p:sldId id="339" r:id="rId48"/>
    <p:sldId id="289" r:id="rId49"/>
    <p:sldId id="290" r:id="rId50"/>
    <p:sldId id="291" r:id="rId51"/>
    <p:sldId id="340" r:id="rId52"/>
    <p:sldId id="293" r:id="rId53"/>
    <p:sldId id="294" r:id="rId54"/>
    <p:sldId id="341" r:id="rId55"/>
    <p:sldId id="295" r:id="rId56"/>
    <p:sldId id="296" r:id="rId57"/>
    <p:sldId id="297" r:id="rId58"/>
    <p:sldId id="298" r:id="rId59"/>
    <p:sldId id="299" r:id="rId60"/>
    <p:sldId id="300" r:id="rId61"/>
    <p:sldId id="342" r:id="rId62"/>
    <p:sldId id="301" r:id="rId63"/>
    <p:sldId id="344" r:id="rId64"/>
    <p:sldId id="302" r:id="rId65"/>
    <p:sldId id="303" r:id="rId66"/>
    <p:sldId id="304" r:id="rId67"/>
    <p:sldId id="305" r:id="rId68"/>
    <p:sldId id="358" r:id="rId69"/>
    <p:sldId id="345" r:id="rId70"/>
    <p:sldId id="346" r:id="rId71"/>
    <p:sldId id="307" r:id="rId72"/>
    <p:sldId id="308" r:id="rId73"/>
    <p:sldId id="347" r:id="rId74"/>
    <p:sldId id="311" r:id="rId75"/>
    <p:sldId id="313" r:id="rId76"/>
    <p:sldId id="314" r:id="rId77"/>
    <p:sldId id="348" r:id="rId78"/>
    <p:sldId id="315" r:id="rId79"/>
    <p:sldId id="349" r:id="rId80"/>
    <p:sldId id="350" r:id="rId81"/>
    <p:sldId id="318" r:id="rId82"/>
    <p:sldId id="319" r:id="rId83"/>
    <p:sldId id="351" r:id="rId84"/>
    <p:sldId id="352" r:id="rId85"/>
    <p:sldId id="353" r:id="rId86"/>
    <p:sldId id="320" r:id="rId87"/>
    <p:sldId id="354" r:id="rId88"/>
    <p:sldId id="355" r:id="rId89"/>
    <p:sldId id="359" r:id="rId9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432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wmf"/><Relationship Id="rId2" Type="http://schemas.openxmlformats.org/officeDocument/2006/relationships/image" Target="../media/image374.wmf"/><Relationship Id="rId1" Type="http://schemas.openxmlformats.org/officeDocument/2006/relationships/image" Target="../media/image373.wmf"/><Relationship Id="rId4" Type="http://schemas.openxmlformats.org/officeDocument/2006/relationships/image" Target="../media/image37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F65FD-E630-44DC-A5EB-B9EDD483577D}" type="datetimeFigureOut">
              <a:rPr lang="es-ES" smtClean="0"/>
              <a:pPr/>
              <a:t>03/11/2015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88109-2936-499F-94A2-CE92CAEA95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097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E9EBC-B1DE-47CC-ADFE-C5C509F206FB}" type="datetimeFigureOut">
              <a:rPr lang="es-ES" smtClean="0"/>
              <a:pPr/>
              <a:t>03/11/2015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CDA6-7FD9-448C-9A5A-8E8A8BAF10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324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0522-2546-4DD5-BE4B-47ADDED9D278}" type="datetime1">
              <a:rPr lang="es-ES" smtClean="0"/>
              <a:pPr/>
              <a:t>03/11/2015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26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5E52-747E-4AC3-AC6D-DF91F81EFDD8}" type="datetime1">
              <a:rPr lang="es-ES" smtClean="0"/>
              <a:pPr/>
              <a:t>03/11/2015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9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6669-538E-4A26-BB96-5023E7EEADC6}" type="datetime1">
              <a:rPr lang="es-ES" smtClean="0"/>
              <a:pPr/>
              <a:t>03/11/2015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59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E04C-7106-4C00-B042-C7C8EEBF9163}" type="datetime1">
              <a:rPr lang="es-ES" smtClean="0"/>
              <a:pPr/>
              <a:t>03/11/2015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84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DA87-DB21-49D3-B965-D2303C5A1C38}" type="datetime1">
              <a:rPr lang="es-ES" smtClean="0"/>
              <a:pPr/>
              <a:t>03/11/2015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38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BC92-9036-4F7B-8B3F-ECEECAC7FE3F}" type="datetime1">
              <a:rPr lang="es-ES" smtClean="0"/>
              <a:pPr/>
              <a:t>03/11/2015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94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7EAB-9C31-4207-8FA0-1E5863297CC0}" type="datetime1">
              <a:rPr lang="es-ES" smtClean="0"/>
              <a:pPr/>
              <a:t>03/11/2015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0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2DB8-FFE1-4485-97D2-71BB645AEB95}" type="datetime1">
              <a:rPr lang="es-ES" smtClean="0"/>
              <a:pPr/>
              <a:t>03/11/2015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15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978-3D04-4B9C-849B-B1982D6EABD4}" type="datetime1">
              <a:rPr lang="es-ES" smtClean="0"/>
              <a:pPr/>
              <a:t>03/11/2015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63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FCB3-F5B1-4DFC-8B3D-A8F68486D74A}" type="datetime1">
              <a:rPr lang="es-ES" smtClean="0"/>
              <a:pPr/>
              <a:t>03/11/2015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85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9599-6794-47EE-8AB3-E15E975B890F}" type="datetime1">
              <a:rPr lang="es-ES" smtClean="0"/>
              <a:pPr/>
              <a:t>03/11/2015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27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252EE-BE2A-461E-ABF1-42A38B6F805C}" type="datetime1">
              <a:rPr lang="es-ES" smtClean="0"/>
              <a:pPr/>
              <a:t>03/11/2015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88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3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jpe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7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jpe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7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imgres?imgurl&amp;imgrefurl=http://www.kalipedia.com/ecologia/tema/ley-movimiento-mcu.html?x%3D20070924klpcnafyq_186.Kes%26ap%3D2&amp;h=0&amp;w=0&amp;sz=1&amp;tbnid=cKFrs4ye5XJz_M&amp;tbnh=193&amp;tbnw=261&amp;zoom=1&amp;docid=Gejf69qhvwSipM&amp;hl=es&amp;ei=pHo5Uvb-O_On0wXYs4CwAQ&amp;ved=0CAIQsC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3.jpeg"/><Relationship Id="rId5" Type="http://schemas.openxmlformats.org/officeDocument/2006/relationships/image" Target="../media/image182.jpeg"/><Relationship Id="rId4" Type="http://schemas.openxmlformats.org/officeDocument/2006/relationships/image" Target="../media/image18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86.png"/><Relationship Id="rId10" Type="http://schemas.openxmlformats.org/officeDocument/2006/relationships/image" Target="../media/image191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200.png"/><Relationship Id="rId7" Type="http://schemas.openxmlformats.org/officeDocument/2006/relationships/image" Target="../media/image20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2.png"/><Relationship Id="rId5" Type="http://schemas.openxmlformats.org/officeDocument/2006/relationships/image" Target="../media/image193.png"/><Relationship Id="rId10" Type="http://schemas.openxmlformats.org/officeDocument/2006/relationships/image" Target="../media/image206.png"/><Relationship Id="rId4" Type="http://schemas.openxmlformats.org/officeDocument/2006/relationships/image" Target="../media/image201.png"/><Relationship Id="rId9" Type="http://schemas.openxmlformats.org/officeDocument/2006/relationships/image" Target="../media/image20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7.png"/><Relationship Id="rId3" Type="http://schemas.openxmlformats.org/officeDocument/2006/relationships/image" Target="../media/image207.pn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11" Type="http://schemas.openxmlformats.org/officeDocument/2006/relationships/image" Target="../media/image215.png"/><Relationship Id="rId5" Type="http://schemas.openxmlformats.org/officeDocument/2006/relationships/image" Target="../media/image209.png"/><Relationship Id="rId10" Type="http://schemas.openxmlformats.org/officeDocument/2006/relationships/image" Target="../media/image214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image" Target="../media/image220.png"/><Relationship Id="rId7" Type="http://schemas.openxmlformats.org/officeDocument/2006/relationships/image" Target="../media/image2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39.png"/><Relationship Id="rId18" Type="http://schemas.openxmlformats.org/officeDocument/2006/relationships/image" Target="../media/image244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12" Type="http://schemas.openxmlformats.org/officeDocument/2006/relationships/image" Target="../media/image238.png"/><Relationship Id="rId17" Type="http://schemas.openxmlformats.org/officeDocument/2006/relationships/image" Target="../media/image243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242.png"/><Relationship Id="rId20" Type="http://schemas.openxmlformats.org/officeDocument/2006/relationships/image" Target="../media/image2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5" Type="http://schemas.openxmlformats.org/officeDocument/2006/relationships/image" Target="../media/image231.png"/><Relationship Id="rId15" Type="http://schemas.openxmlformats.org/officeDocument/2006/relationships/image" Target="../media/image241.png"/><Relationship Id="rId10" Type="http://schemas.openxmlformats.org/officeDocument/2006/relationships/image" Target="../media/image236.png"/><Relationship Id="rId19" Type="http://schemas.openxmlformats.org/officeDocument/2006/relationships/image" Target="../media/image245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6.png"/><Relationship Id="rId3" Type="http://schemas.openxmlformats.org/officeDocument/2006/relationships/image" Target="../media/image229.png"/><Relationship Id="rId7" Type="http://schemas.openxmlformats.org/officeDocument/2006/relationships/image" Target="../media/image250.png"/><Relationship Id="rId12" Type="http://schemas.openxmlformats.org/officeDocument/2006/relationships/image" Target="../media/image255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2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9.png"/><Relationship Id="rId11" Type="http://schemas.openxmlformats.org/officeDocument/2006/relationships/image" Target="../media/image254.png"/><Relationship Id="rId5" Type="http://schemas.openxmlformats.org/officeDocument/2006/relationships/image" Target="../media/image248.png"/><Relationship Id="rId15" Type="http://schemas.openxmlformats.org/officeDocument/2006/relationships/image" Target="../media/image258.png"/><Relationship Id="rId10" Type="http://schemas.openxmlformats.org/officeDocument/2006/relationships/image" Target="../media/image253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2.png"/><Relationship Id="rId4" Type="http://schemas.openxmlformats.org/officeDocument/2006/relationships/image" Target="../media/image2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4" Type="http://schemas.openxmlformats.org/officeDocument/2006/relationships/image" Target="../media/image26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image" Target="../media/image267.png"/><Relationship Id="rId7" Type="http://schemas.openxmlformats.org/officeDocument/2006/relationships/image" Target="../media/image27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Relationship Id="rId9" Type="http://schemas.openxmlformats.org/officeDocument/2006/relationships/image" Target="../media/image27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4" Type="http://schemas.openxmlformats.org/officeDocument/2006/relationships/image" Target="../media/image2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281.png"/><Relationship Id="rId7" Type="http://schemas.openxmlformats.org/officeDocument/2006/relationships/image" Target="../media/image28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4.png"/><Relationship Id="rId5" Type="http://schemas.openxmlformats.org/officeDocument/2006/relationships/image" Target="../media/image283.png"/><Relationship Id="rId4" Type="http://schemas.openxmlformats.org/officeDocument/2006/relationships/image" Target="../media/image282.png"/><Relationship Id="rId9" Type="http://schemas.openxmlformats.org/officeDocument/2006/relationships/image" Target="../media/image28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0.png"/><Relationship Id="rId5" Type="http://schemas.openxmlformats.org/officeDocument/2006/relationships/image" Target="../media/image289.png"/><Relationship Id="rId4" Type="http://schemas.openxmlformats.org/officeDocument/2006/relationships/image" Target="../media/image28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3" Type="http://schemas.openxmlformats.org/officeDocument/2006/relationships/image" Target="../media/image291.png"/><Relationship Id="rId7" Type="http://schemas.openxmlformats.org/officeDocument/2006/relationships/image" Target="../media/image29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png"/><Relationship Id="rId5" Type="http://schemas.openxmlformats.org/officeDocument/2006/relationships/image" Target="../media/image299.png"/><Relationship Id="rId4" Type="http://schemas.openxmlformats.org/officeDocument/2006/relationships/image" Target="../media/image29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3" Type="http://schemas.openxmlformats.org/officeDocument/2006/relationships/image" Target="../media/image301.png"/><Relationship Id="rId7" Type="http://schemas.openxmlformats.org/officeDocument/2006/relationships/image" Target="../media/image30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4.png"/><Relationship Id="rId5" Type="http://schemas.openxmlformats.org/officeDocument/2006/relationships/image" Target="../media/image303.png"/><Relationship Id="rId4" Type="http://schemas.openxmlformats.org/officeDocument/2006/relationships/image" Target="../media/image302.png"/><Relationship Id="rId9" Type="http://schemas.openxmlformats.org/officeDocument/2006/relationships/image" Target="../media/image30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3" Type="http://schemas.openxmlformats.org/officeDocument/2006/relationships/image" Target="../media/image309.png"/><Relationship Id="rId7" Type="http://schemas.openxmlformats.org/officeDocument/2006/relationships/image" Target="../media/image3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Relationship Id="rId9" Type="http://schemas.openxmlformats.org/officeDocument/2006/relationships/image" Target="../media/image31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316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9.png"/><Relationship Id="rId5" Type="http://schemas.openxmlformats.org/officeDocument/2006/relationships/image" Target="../media/image318.png"/><Relationship Id="rId10" Type="http://schemas.openxmlformats.org/officeDocument/2006/relationships/image" Target="../media/image323.png"/><Relationship Id="rId4" Type="http://schemas.openxmlformats.org/officeDocument/2006/relationships/image" Target="../media/image317.png"/><Relationship Id="rId9" Type="http://schemas.openxmlformats.org/officeDocument/2006/relationships/image" Target="../media/image32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8.png"/><Relationship Id="rId3" Type="http://schemas.openxmlformats.org/officeDocument/2006/relationships/image" Target="../media/image321.png"/><Relationship Id="rId7" Type="http://schemas.openxmlformats.org/officeDocument/2006/relationships/image" Target="../media/image3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6.png"/><Relationship Id="rId5" Type="http://schemas.openxmlformats.org/officeDocument/2006/relationships/image" Target="../media/image325.png"/><Relationship Id="rId10" Type="http://schemas.openxmlformats.org/officeDocument/2006/relationships/image" Target="../media/image330.png"/><Relationship Id="rId4" Type="http://schemas.openxmlformats.org/officeDocument/2006/relationships/image" Target="../media/image324.png"/><Relationship Id="rId9" Type="http://schemas.openxmlformats.org/officeDocument/2006/relationships/image" Target="../media/image32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3" Type="http://schemas.openxmlformats.org/officeDocument/2006/relationships/image" Target="../media/image331.png"/><Relationship Id="rId7" Type="http://schemas.openxmlformats.org/officeDocument/2006/relationships/image" Target="../media/image33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4.png"/><Relationship Id="rId5" Type="http://schemas.openxmlformats.org/officeDocument/2006/relationships/image" Target="../media/image333.png"/><Relationship Id="rId4" Type="http://schemas.openxmlformats.org/officeDocument/2006/relationships/image" Target="../media/image3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png"/><Relationship Id="rId3" Type="http://schemas.openxmlformats.org/officeDocument/2006/relationships/image" Target="../media/image337.png"/><Relationship Id="rId7" Type="http://schemas.openxmlformats.org/officeDocument/2006/relationships/image" Target="../media/image34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0.png"/><Relationship Id="rId5" Type="http://schemas.openxmlformats.org/officeDocument/2006/relationships/image" Target="../media/image339.png"/><Relationship Id="rId4" Type="http://schemas.openxmlformats.org/officeDocument/2006/relationships/image" Target="../media/image33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png"/><Relationship Id="rId3" Type="http://schemas.openxmlformats.org/officeDocument/2006/relationships/image" Target="../media/image337.png"/><Relationship Id="rId7" Type="http://schemas.openxmlformats.org/officeDocument/2006/relationships/image" Target="../media/image3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0.png"/><Relationship Id="rId5" Type="http://schemas.openxmlformats.org/officeDocument/2006/relationships/image" Target="../media/image339.png"/><Relationship Id="rId4" Type="http://schemas.openxmlformats.org/officeDocument/2006/relationships/image" Target="../media/image33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png"/><Relationship Id="rId13" Type="http://schemas.openxmlformats.org/officeDocument/2006/relationships/image" Target="../media/image353.png"/><Relationship Id="rId3" Type="http://schemas.openxmlformats.org/officeDocument/2006/relationships/image" Target="../media/image343.png"/><Relationship Id="rId7" Type="http://schemas.openxmlformats.org/officeDocument/2006/relationships/image" Target="../media/image347.png"/><Relationship Id="rId12" Type="http://schemas.openxmlformats.org/officeDocument/2006/relationships/image" Target="../media/image352.png"/><Relationship Id="rId17" Type="http://schemas.openxmlformats.org/officeDocument/2006/relationships/image" Target="../media/image357.png"/><Relationship Id="rId2" Type="http://schemas.openxmlformats.org/officeDocument/2006/relationships/notesSlide" Target="../notesSlides/notesSlide62.xml"/><Relationship Id="rId16" Type="http://schemas.openxmlformats.org/officeDocument/2006/relationships/image" Target="../media/image3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6.png"/><Relationship Id="rId11" Type="http://schemas.openxmlformats.org/officeDocument/2006/relationships/image" Target="../media/image351.png"/><Relationship Id="rId5" Type="http://schemas.openxmlformats.org/officeDocument/2006/relationships/image" Target="../media/image345.png"/><Relationship Id="rId15" Type="http://schemas.openxmlformats.org/officeDocument/2006/relationships/image" Target="../media/image355.png"/><Relationship Id="rId10" Type="http://schemas.openxmlformats.org/officeDocument/2006/relationships/image" Target="../media/image350.png"/><Relationship Id="rId4" Type="http://schemas.openxmlformats.org/officeDocument/2006/relationships/image" Target="../media/image344.png"/><Relationship Id="rId9" Type="http://schemas.openxmlformats.org/officeDocument/2006/relationships/image" Target="../media/image349.png"/><Relationship Id="rId14" Type="http://schemas.openxmlformats.org/officeDocument/2006/relationships/image" Target="../media/image35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3.png"/><Relationship Id="rId5" Type="http://schemas.openxmlformats.org/officeDocument/2006/relationships/image" Target="../media/image362.png"/><Relationship Id="rId4" Type="http://schemas.openxmlformats.org/officeDocument/2006/relationships/image" Target="../media/image36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7.png"/><Relationship Id="rId5" Type="http://schemas.openxmlformats.org/officeDocument/2006/relationships/image" Target="../media/image366.png"/><Relationship Id="rId4" Type="http://schemas.openxmlformats.org/officeDocument/2006/relationships/image" Target="../media/image36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png"/><Relationship Id="rId7" Type="http://schemas.openxmlformats.org/officeDocument/2006/relationships/image" Target="../media/image37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1.png"/><Relationship Id="rId5" Type="http://schemas.openxmlformats.org/officeDocument/2006/relationships/image" Target="../media/image370.png"/><Relationship Id="rId4" Type="http://schemas.openxmlformats.org/officeDocument/2006/relationships/image" Target="../media/image36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37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76.wmf"/><Relationship Id="rId5" Type="http://schemas.openxmlformats.org/officeDocument/2006/relationships/image" Target="../media/image37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75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png"/><Relationship Id="rId3" Type="http://schemas.openxmlformats.org/officeDocument/2006/relationships/image" Target="../media/image377.png"/><Relationship Id="rId7" Type="http://schemas.openxmlformats.org/officeDocument/2006/relationships/image" Target="../media/image381.png"/><Relationship Id="rId12" Type="http://schemas.openxmlformats.org/officeDocument/2006/relationships/image" Target="../media/image38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0.png"/><Relationship Id="rId11" Type="http://schemas.openxmlformats.org/officeDocument/2006/relationships/image" Target="../media/image385.png"/><Relationship Id="rId5" Type="http://schemas.openxmlformats.org/officeDocument/2006/relationships/image" Target="../media/image379.png"/><Relationship Id="rId10" Type="http://schemas.openxmlformats.org/officeDocument/2006/relationships/image" Target="../media/image384.png"/><Relationship Id="rId4" Type="http://schemas.openxmlformats.org/officeDocument/2006/relationships/image" Target="../media/image378.png"/><Relationship Id="rId9" Type="http://schemas.openxmlformats.org/officeDocument/2006/relationships/image" Target="../media/image38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7.pn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9.png"/><Relationship Id="rId5" Type="http://schemas.openxmlformats.org/officeDocument/2006/relationships/image" Target="../media/image388.png"/><Relationship Id="rId4" Type="http://schemas.openxmlformats.org/officeDocument/2006/relationships/image" Target="../media/image38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3" Type="http://schemas.openxmlformats.org/officeDocument/2006/relationships/image" Target="../media/image391.png"/><Relationship Id="rId7" Type="http://schemas.openxmlformats.org/officeDocument/2006/relationships/image" Target="../media/image39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4.png"/><Relationship Id="rId5" Type="http://schemas.openxmlformats.org/officeDocument/2006/relationships/image" Target="../media/image393.png"/><Relationship Id="rId4" Type="http://schemas.openxmlformats.org/officeDocument/2006/relationships/image" Target="../media/image39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3" Type="http://schemas.openxmlformats.org/officeDocument/2006/relationships/image" Target="../media/image397.png"/><Relationship Id="rId7" Type="http://schemas.openxmlformats.org/officeDocument/2006/relationships/image" Target="../media/image40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0.png"/><Relationship Id="rId5" Type="http://schemas.openxmlformats.org/officeDocument/2006/relationships/image" Target="../media/image399.png"/><Relationship Id="rId4" Type="http://schemas.openxmlformats.org/officeDocument/2006/relationships/image" Target="../media/image39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png"/><Relationship Id="rId3" Type="http://schemas.openxmlformats.org/officeDocument/2006/relationships/image" Target="../media/image403.png"/><Relationship Id="rId7" Type="http://schemas.openxmlformats.org/officeDocument/2006/relationships/image" Target="../media/image40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6.png"/><Relationship Id="rId11" Type="http://schemas.openxmlformats.org/officeDocument/2006/relationships/image" Target="../media/image411.png"/><Relationship Id="rId5" Type="http://schemas.openxmlformats.org/officeDocument/2006/relationships/image" Target="../media/image405.png"/><Relationship Id="rId10" Type="http://schemas.openxmlformats.org/officeDocument/2006/relationships/image" Target="../media/image410.png"/><Relationship Id="rId4" Type="http://schemas.openxmlformats.org/officeDocument/2006/relationships/image" Target="../media/image404.png"/><Relationship Id="rId9" Type="http://schemas.openxmlformats.org/officeDocument/2006/relationships/image" Target="../media/image40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4.png"/><Relationship Id="rId4" Type="http://schemas.openxmlformats.org/officeDocument/2006/relationships/image" Target="../media/image41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5.png"/><Relationship Id="rId7" Type="http://schemas.openxmlformats.org/officeDocument/2006/relationships/image" Target="../media/image41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8.png"/><Relationship Id="rId5" Type="http://schemas.openxmlformats.org/officeDocument/2006/relationships/image" Target="../media/image417.png"/><Relationship Id="rId4" Type="http://schemas.openxmlformats.org/officeDocument/2006/relationships/image" Target="../media/image41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5.png"/><Relationship Id="rId13" Type="http://schemas.openxmlformats.org/officeDocument/2006/relationships/image" Target="../media/image430.png"/><Relationship Id="rId3" Type="http://schemas.openxmlformats.org/officeDocument/2006/relationships/image" Target="../media/image420.png"/><Relationship Id="rId7" Type="http://schemas.openxmlformats.org/officeDocument/2006/relationships/image" Target="../media/image424.png"/><Relationship Id="rId12" Type="http://schemas.openxmlformats.org/officeDocument/2006/relationships/image" Target="../media/image42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3.png"/><Relationship Id="rId11" Type="http://schemas.openxmlformats.org/officeDocument/2006/relationships/image" Target="../media/image428.png"/><Relationship Id="rId5" Type="http://schemas.openxmlformats.org/officeDocument/2006/relationships/image" Target="../media/image422.png"/><Relationship Id="rId10" Type="http://schemas.openxmlformats.org/officeDocument/2006/relationships/image" Target="../media/image427.png"/><Relationship Id="rId4" Type="http://schemas.openxmlformats.org/officeDocument/2006/relationships/image" Target="../media/image421.png"/><Relationship Id="rId9" Type="http://schemas.openxmlformats.org/officeDocument/2006/relationships/image" Target="../media/image42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6.png"/><Relationship Id="rId3" Type="http://schemas.openxmlformats.org/officeDocument/2006/relationships/image" Target="../media/image431.png"/><Relationship Id="rId7" Type="http://schemas.openxmlformats.org/officeDocument/2006/relationships/image" Target="../media/image43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4.png"/><Relationship Id="rId5" Type="http://schemas.openxmlformats.org/officeDocument/2006/relationships/image" Target="../media/image433.png"/><Relationship Id="rId10" Type="http://schemas.openxmlformats.org/officeDocument/2006/relationships/image" Target="../media/image438.png"/><Relationship Id="rId4" Type="http://schemas.openxmlformats.org/officeDocument/2006/relationships/image" Target="../media/image432.png"/><Relationship Id="rId9" Type="http://schemas.openxmlformats.org/officeDocument/2006/relationships/image" Target="../media/image437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4.png"/><Relationship Id="rId3" Type="http://schemas.openxmlformats.org/officeDocument/2006/relationships/image" Target="../media/image439.png"/><Relationship Id="rId7" Type="http://schemas.openxmlformats.org/officeDocument/2006/relationships/image" Target="../media/image44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2.png"/><Relationship Id="rId5" Type="http://schemas.openxmlformats.org/officeDocument/2006/relationships/image" Target="../media/image441.png"/><Relationship Id="rId4" Type="http://schemas.openxmlformats.org/officeDocument/2006/relationships/image" Target="../media/image44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45.png"/><Relationship Id="rId7" Type="http://schemas.openxmlformats.org/officeDocument/2006/relationships/image" Target="../media/image44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8.png"/><Relationship Id="rId11" Type="http://schemas.openxmlformats.org/officeDocument/2006/relationships/image" Target="../media/image453.png"/><Relationship Id="rId5" Type="http://schemas.openxmlformats.org/officeDocument/2006/relationships/image" Target="../media/image447.png"/><Relationship Id="rId10" Type="http://schemas.openxmlformats.org/officeDocument/2006/relationships/image" Target="../media/image452.png"/><Relationship Id="rId4" Type="http://schemas.openxmlformats.org/officeDocument/2006/relationships/image" Target="../media/image446.png"/><Relationship Id="rId9" Type="http://schemas.openxmlformats.org/officeDocument/2006/relationships/image" Target="../media/image45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6.jpeg"/><Relationship Id="rId4" Type="http://schemas.openxmlformats.org/officeDocument/2006/relationships/image" Target="../media/image45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2.png"/><Relationship Id="rId3" Type="http://schemas.openxmlformats.org/officeDocument/2006/relationships/image" Target="../media/image457.png"/><Relationship Id="rId7" Type="http://schemas.openxmlformats.org/officeDocument/2006/relationships/image" Target="../media/image46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0.png"/><Relationship Id="rId5" Type="http://schemas.openxmlformats.org/officeDocument/2006/relationships/image" Target="../media/image459.png"/><Relationship Id="rId10" Type="http://schemas.openxmlformats.org/officeDocument/2006/relationships/image" Target="../media/image464.png"/><Relationship Id="rId4" Type="http://schemas.openxmlformats.org/officeDocument/2006/relationships/image" Target="../media/image458.png"/><Relationship Id="rId9" Type="http://schemas.openxmlformats.org/officeDocument/2006/relationships/image" Target="../media/image463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65.png"/><Relationship Id="rId7" Type="http://schemas.openxmlformats.org/officeDocument/2006/relationships/image" Target="../media/image46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8.png"/><Relationship Id="rId5" Type="http://schemas.openxmlformats.org/officeDocument/2006/relationships/image" Target="../media/image467.png"/><Relationship Id="rId10" Type="http://schemas.openxmlformats.org/officeDocument/2006/relationships/image" Target="../media/image472.png"/><Relationship Id="rId4" Type="http://schemas.openxmlformats.org/officeDocument/2006/relationships/image" Target="../media/image466.png"/><Relationship Id="rId9" Type="http://schemas.openxmlformats.org/officeDocument/2006/relationships/image" Target="../media/image47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6.png"/><Relationship Id="rId5" Type="http://schemas.openxmlformats.org/officeDocument/2006/relationships/image" Target="../media/image475.png"/><Relationship Id="rId4" Type="http://schemas.openxmlformats.org/officeDocument/2006/relationships/image" Target="../media/image474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2.png"/><Relationship Id="rId3" Type="http://schemas.openxmlformats.org/officeDocument/2006/relationships/image" Target="../media/image477.png"/><Relationship Id="rId7" Type="http://schemas.openxmlformats.org/officeDocument/2006/relationships/image" Target="../media/image481.png"/><Relationship Id="rId12" Type="http://schemas.openxmlformats.org/officeDocument/2006/relationships/image" Target="../media/image48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0.png"/><Relationship Id="rId11" Type="http://schemas.openxmlformats.org/officeDocument/2006/relationships/image" Target="../media/image485.png"/><Relationship Id="rId5" Type="http://schemas.openxmlformats.org/officeDocument/2006/relationships/image" Target="../media/image479.png"/><Relationship Id="rId10" Type="http://schemas.openxmlformats.org/officeDocument/2006/relationships/image" Target="../media/image484.png"/><Relationship Id="rId4" Type="http://schemas.openxmlformats.org/officeDocument/2006/relationships/image" Target="../media/image478.png"/><Relationship Id="rId9" Type="http://schemas.openxmlformats.org/officeDocument/2006/relationships/image" Target="../media/image483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9.png"/><Relationship Id="rId13" Type="http://schemas.openxmlformats.org/officeDocument/2006/relationships/image" Target="../media/image494.png"/><Relationship Id="rId3" Type="http://schemas.openxmlformats.org/officeDocument/2006/relationships/image" Target="../media/image487.png"/><Relationship Id="rId7" Type="http://schemas.openxmlformats.org/officeDocument/2006/relationships/image" Target="../media/image488.png"/><Relationship Id="rId12" Type="http://schemas.openxmlformats.org/officeDocument/2006/relationships/image" Target="../media/image49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9.png"/><Relationship Id="rId11" Type="http://schemas.openxmlformats.org/officeDocument/2006/relationships/image" Target="../media/image492.png"/><Relationship Id="rId5" Type="http://schemas.openxmlformats.org/officeDocument/2006/relationships/image" Target="../media/image478.png"/><Relationship Id="rId15" Type="http://schemas.openxmlformats.org/officeDocument/2006/relationships/image" Target="../media/image496.png"/><Relationship Id="rId10" Type="http://schemas.openxmlformats.org/officeDocument/2006/relationships/image" Target="../media/image491.png"/><Relationship Id="rId4" Type="http://schemas.openxmlformats.org/officeDocument/2006/relationships/image" Target="../media/image477.png"/><Relationship Id="rId9" Type="http://schemas.openxmlformats.org/officeDocument/2006/relationships/image" Target="../media/image490.png"/><Relationship Id="rId14" Type="http://schemas.openxmlformats.org/officeDocument/2006/relationships/image" Target="../media/image49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9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4.png"/><Relationship Id="rId3" Type="http://schemas.openxmlformats.org/officeDocument/2006/relationships/image" Target="../media/image499.png"/><Relationship Id="rId7" Type="http://schemas.openxmlformats.org/officeDocument/2006/relationships/image" Target="../media/image50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2.png"/><Relationship Id="rId5" Type="http://schemas.openxmlformats.org/officeDocument/2006/relationships/image" Target="../media/image501.png"/><Relationship Id="rId10" Type="http://schemas.openxmlformats.org/officeDocument/2006/relationships/image" Target="../media/image506.png"/><Relationship Id="rId4" Type="http://schemas.openxmlformats.org/officeDocument/2006/relationships/image" Target="../media/image500.png"/><Relationship Id="rId9" Type="http://schemas.openxmlformats.org/officeDocument/2006/relationships/image" Target="../media/image50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5" Type="http://schemas.openxmlformats.org/officeDocument/2006/relationships/image" Target="../media/image509.png"/><Relationship Id="rId4" Type="http://schemas.openxmlformats.org/officeDocument/2006/relationships/image" Target="../media/image508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1428760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DEFINICIÓN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71" y="2285992"/>
            <a:ext cx="7920043" cy="51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6429420" cy="4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86124"/>
            <a:ext cx="79359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encrypted-tbn0.gstatic.com/images?q=tbn:ANd9GcQkuYLsc4cKAKsHcno5VEHfPOzrBDb82F3_kXFOLfYs5Uo9on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60" y="4357694"/>
            <a:ext cx="4176464" cy="203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85804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MAGNITUDES FUNDAMENTALES. VECTOR VELOCIDAD INSTANTÁNEA.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8596" y="1428736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</a:rPr>
              <a:t>VECTOR VELOCIDAD INSTANTÁNEA</a:t>
            </a:r>
            <a:endParaRPr lang="es-ES" sz="1600" dirty="0">
              <a:solidFill>
                <a:srgbClr val="C00000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366245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494678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071810"/>
            <a:ext cx="7620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18 Grupo"/>
          <p:cNvGrpSpPr/>
          <p:nvPr/>
        </p:nvGrpSpPr>
        <p:grpSpPr>
          <a:xfrm>
            <a:off x="747713" y="2500306"/>
            <a:ext cx="7648575" cy="500066"/>
            <a:chOff x="747713" y="2500306"/>
            <a:chExt cx="7648575" cy="500066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7713" y="2500306"/>
              <a:ext cx="76485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17 Rectángulo"/>
            <p:cNvSpPr/>
            <p:nvPr/>
          </p:nvSpPr>
          <p:spPr>
            <a:xfrm>
              <a:off x="7358082" y="2786058"/>
              <a:ext cx="1000132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714751"/>
            <a:ext cx="1285884" cy="55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500570"/>
            <a:ext cx="210027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85804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MAGNITUDES FUNDAMENTALES. VECTOR VELOCIDAD INSTANTÁNEA.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8596" y="1428736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</a:rPr>
              <a:t>VECTOR VELOCIDAD INSTANTÁNEA</a:t>
            </a:r>
            <a:endParaRPr lang="es-ES" sz="1600" dirty="0">
              <a:solidFill>
                <a:srgbClr val="C00000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820987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928934"/>
            <a:ext cx="837584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857628"/>
            <a:ext cx="5357851" cy="26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214817"/>
            <a:ext cx="2000264" cy="22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4214818"/>
            <a:ext cx="43053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572008"/>
            <a:ext cx="32099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4572008"/>
            <a:ext cx="2495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5143512"/>
            <a:ext cx="7858180" cy="53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85804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MAGNITUDES FUNDAMENTALES. VECTOR ACELERACIÓN MEDIA.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47104"/>
            <a:ext cx="80889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843946"/>
            <a:ext cx="3500462" cy="317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282572"/>
            <a:ext cx="767182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3641204"/>
            <a:ext cx="2790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17 Grupo"/>
          <p:cNvGrpSpPr/>
          <p:nvPr/>
        </p:nvGrpSpPr>
        <p:grpSpPr>
          <a:xfrm>
            <a:off x="500033" y="6022597"/>
            <a:ext cx="7500991" cy="502747"/>
            <a:chOff x="500033" y="5953146"/>
            <a:chExt cx="7500991" cy="502747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0033" y="5953146"/>
              <a:ext cx="7500991" cy="502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16 Rectángulo"/>
            <p:cNvSpPr/>
            <p:nvPr/>
          </p:nvSpPr>
          <p:spPr>
            <a:xfrm>
              <a:off x="6357950" y="6143644"/>
              <a:ext cx="857256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4986883"/>
            <a:ext cx="1933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4986883"/>
            <a:ext cx="495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428596" y="1428736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</a:rPr>
              <a:t>VECTOR ACELERACIÓN MEDIA</a:t>
            </a:r>
            <a:endParaRPr lang="es-E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85804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MAGNITUDES FUNDAMENTALES. VECTOR ACELERACIÓN MEDIA.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13</a:t>
            </a:fld>
            <a:endParaRPr lang="es-ES"/>
          </a:p>
        </p:txBody>
      </p:sp>
      <p:grpSp>
        <p:nvGrpSpPr>
          <p:cNvPr id="4" name="17 Grupo"/>
          <p:cNvGrpSpPr/>
          <p:nvPr/>
        </p:nvGrpSpPr>
        <p:grpSpPr>
          <a:xfrm>
            <a:off x="428596" y="2137986"/>
            <a:ext cx="8143932" cy="642942"/>
            <a:chOff x="500033" y="5953146"/>
            <a:chExt cx="7500991" cy="502747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3" y="5953146"/>
              <a:ext cx="7500991" cy="502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16 Rectángulo"/>
            <p:cNvSpPr/>
            <p:nvPr/>
          </p:nvSpPr>
          <p:spPr>
            <a:xfrm>
              <a:off x="6357950" y="6143644"/>
              <a:ext cx="857256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135317"/>
            <a:ext cx="3371864" cy="274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428596" y="1428736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</a:rPr>
              <a:t>VECTOR ACELERACIÓN MEDIA</a:t>
            </a:r>
            <a:endParaRPr lang="es-E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85804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MAGNITUDES FUNDAMENTALES. VECTOR ACELERACIÓN.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6266" y="2383525"/>
            <a:ext cx="3786214" cy="298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14 Grupo"/>
          <p:cNvGrpSpPr/>
          <p:nvPr/>
        </p:nvGrpSpPr>
        <p:grpSpPr>
          <a:xfrm>
            <a:off x="500034" y="1766372"/>
            <a:ext cx="8072494" cy="726524"/>
            <a:chOff x="500034" y="1500174"/>
            <a:chExt cx="8072494" cy="726524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34" y="1500174"/>
              <a:ext cx="8072494" cy="72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13 Rectángulo"/>
            <p:cNvSpPr/>
            <p:nvPr/>
          </p:nvSpPr>
          <p:spPr>
            <a:xfrm>
              <a:off x="500034" y="1500174"/>
              <a:ext cx="235745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055615"/>
            <a:ext cx="3448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6267" y="4146401"/>
            <a:ext cx="46386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378346"/>
            <a:ext cx="812940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3875" y="5929330"/>
            <a:ext cx="8620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428596" y="1428736"/>
            <a:ext cx="2199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</a:rPr>
              <a:t>VECTOR ACELERACIÓN </a:t>
            </a:r>
            <a:endParaRPr lang="es-E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85804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EL PROBLEMA FUNDAMENTAL DEL MOVIMIENTO DE LA PARTÍCULA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654396"/>
            <a:ext cx="3929090" cy="363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857364"/>
            <a:ext cx="53244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85804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RECTILÍNEO. DEFINICIÓN.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784178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2357430"/>
            <a:ext cx="3857652" cy="12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159531"/>
            <a:ext cx="8072494" cy="91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s://encrypted-tbn1.gstatic.com/images?q=tbn:ANd9GcRNCBlgOFPwjK6K8gQ9tlrpdtTsVqZ0t8_RvvZSV6BwlS0KTtJ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59526"/>
            <a:ext cx="3384376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85804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RECTILÍNEO. DEFINICIÓN.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3857652" cy="12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214554"/>
            <a:ext cx="45720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571612"/>
            <a:ext cx="815980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000372"/>
            <a:ext cx="22574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3643313"/>
            <a:ext cx="3714776" cy="85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4786322"/>
            <a:ext cx="15811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15 Conector recto de flecha"/>
          <p:cNvCxnSpPr/>
          <p:nvPr/>
        </p:nvCxnSpPr>
        <p:spPr>
          <a:xfrm rot="5400000" flipH="1" flipV="1">
            <a:off x="1393009" y="3607595"/>
            <a:ext cx="228601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5400000" flipH="1" flipV="1">
            <a:off x="1964513" y="3036091"/>
            <a:ext cx="228601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4643446"/>
            <a:ext cx="1357322" cy="44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485778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RECTILÍNEO. REPRESENTACION GRAFICA.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39790"/>
            <a:ext cx="3643338" cy="292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15208"/>
            <a:ext cx="1762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5246340"/>
            <a:ext cx="5753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428596" y="1428736"/>
            <a:ext cx="3135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C00000"/>
                </a:solidFill>
              </a:rPr>
              <a:t>ESPACIO/TIEMPO: x = f(t)</a:t>
            </a:r>
            <a:endParaRPr lang="es-E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485778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RECTILÍNEO. REPRESENTACION GRAFICA.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9202"/>
            <a:ext cx="34194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79998"/>
            <a:ext cx="17716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049366"/>
            <a:ext cx="7429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467544" y="1428736"/>
            <a:ext cx="3135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C00000"/>
                </a:solidFill>
              </a:rPr>
              <a:t>VELOCIDAD/TIEMPO: </a:t>
            </a:r>
            <a:r>
              <a:rPr lang="es-ES" sz="1600" b="1" dirty="0">
                <a:solidFill>
                  <a:srgbClr val="C00000"/>
                </a:solidFill>
              </a:rPr>
              <a:t>v</a:t>
            </a:r>
            <a:r>
              <a:rPr lang="es-ES" sz="1600" b="1" dirty="0" smtClean="0">
                <a:solidFill>
                  <a:srgbClr val="C00000"/>
                </a:solidFill>
              </a:rPr>
              <a:t> = f(t)</a:t>
            </a:r>
            <a:endParaRPr lang="es-E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85804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PARTÍCULA. MOVIMIENTOS ABSOLUTOS Y RELATIVOS 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49"/>
            <a:ext cx="7215238" cy="29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2214554"/>
            <a:ext cx="763366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73" y="3284984"/>
            <a:ext cx="803428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encrypted-tbn3.gstatic.com/images?q=tbn:ANd9GcRYL8U18tjvc36WFNKznS7H9ScaM3DNCszhrOJ15LwZzLTpLVbaC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4" y="4077072"/>
            <a:ext cx="2493822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707904" y="4437112"/>
            <a:ext cx="46502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 smtClean="0">
                <a:solidFill>
                  <a:srgbClr val="C00000"/>
                </a:solidFill>
              </a:rPr>
              <a:t>MOVIMIENTOS DE LA TIERRA</a:t>
            </a:r>
          </a:p>
          <a:p>
            <a:endParaRPr lang="es-ES" sz="1400" dirty="0"/>
          </a:p>
          <a:p>
            <a:r>
              <a:rPr lang="es-ES" sz="1400" dirty="0" smtClean="0"/>
              <a:t>VELOCIDAD ROTACIÓN: 500 m/</a:t>
            </a:r>
            <a:r>
              <a:rPr lang="es-ES" sz="1400" dirty="0" err="1" smtClean="0"/>
              <a:t>sg</a:t>
            </a:r>
            <a:endParaRPr lang="es-ES" sz="1400" dirty="0" smtClean="0"/>
          </a:p>
          <a:p>
            <a:endParaRPr lang="es-ES" sz="1400" dirty="0" smtClean="0"/>
          </a:p>
          <a:p>
            <a:r>
              <a:rPr lang="es-ES" sz="1400" dirty="0" smtClean="0"/>
              <a:t>VELOCIDAD TRASLACIÓN (SOL): 30 km/</a:t>
            </a:r>
            <a:r>
              <a:rPr lang="es-ES" sz="1400" dirty="0" err="1" smtClean="0"/>
              <a:t>sg</a:t>
            </a:r>
            <a:endParaRPr lang="es-ES" sz="1400" dirty="0" smtClean="0"/>
          </a:p>
          <a:p>
            <a:endParaRPr lang="es-ES" sz="1400" dirty="0" smtClean="0"/>
          </a:p>
          <a:p>
            <a:r>
              <a:rPr lang="es-ES" sz="1400" dirty="0" smtClean="0"/>
              <a:t>VELOCIDAD TRASLACIÓN (VIA LÁCTEA): 250 km/</a:t>
            </a:r>
            <a:r>
              <a:rPr lang="es-ES" sz="1400" dirty="0" err="1" smtClean="0"/>
              <a:t>sg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485778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RECTILÍNEO. REPRESENTACION GRAFICA.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7885"/>
            <a:ext cx="34671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10 Grupo"/>
          <p:cNvGrpSpPr/>
          <p:nvPr/>
        </p:nvGrpSpPr>
        <p:grpSpPr>
          <a:xfrm>
            <a:off x="4071934" y="3209925"/>
            <a:ext cx="4162441" cy="219075"/>
            <a:chOff x="4071934" y="1785926"/>
            <a:chExt cx="4162441" cy="219075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71934" y="1785926"/>
              <a:ext cx="22288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57950" y="1785926"/>
              <a:ext cx="187642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3526532"/>
            <a:ext cx="3952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467544" y="1428736"/>
            <a:ext cx="3135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C00000"/>
                </a:solidFill>
              </a:rPr>
              <a:t>ACELERACIÓN/TIEMPO: a = f(t)</a:t>
            </a:r>
            <a:endParaRPr lang="es-E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485778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RECTILÍNEO. REPRESENTACION GRAFICA.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262030"/>
            <a:ext cx="3857652" cy="302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2"/>
            <a:ext cx="8215370" cy="81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643182"/>
            <a:ext cx="363951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429000"/>
            <a:ext cx="49339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500570"/>
            <a:ext cx="329001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2357422" y="1857364"/>
            <a:ext cx="92869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485778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RECTILÍNEO Y UNIFORME.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22</a:t>
            </a:fld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04596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14554"/>
            <a:ext cx="7929618" cy="2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643182"/>
            <a:ext cx="61531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205163"/>
            <a:ext cx="3285223" cy="5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3759680"/>
            <a:ext cx="2643206" cy="52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4643446"/>
            <a:ext cx="24003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4643446"/>
            <a:ext cx="3095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22 Grupo"/>
          <p:cNvGrpSpPr/>
          <p:nvPr/>
        </p:nvGrpSpPr>
        <p:grpSpPr>
          <a:xfrm>
            <a:off x="2428860" y="5613061"/>
            <a:ext cx="4357718" cy="530583"/>
            <a:chOff x="571472" y="5357826"/>
            <a:chExt cx="4357718" cy="530583"/>
          </a:xfrm>
        </p:grpSpPr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500298" y="5357826"/>
              <a:ext cx="2428892" cy="530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14" name="Picture 1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71472" y="5357826"/>
              <a:ext cx="158129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485778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RECTILÍNEO Y UNIFORME.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23</a:t>
            </a:fld>
            <a:endParaRPr lang="es-E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928670"/>
            <a:ext cx="32766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12 Grupo"/>
          <p:cNvGrpSpPr/>
          <p:nvPr/>
        </p:nvGrpSpPr>
        <p:grpSpPr>
          <a:xfrm>
            <a:off x="500034" y="1571612"/>
            <a:ext cx="2991528" cy="1643074"/>
            <a:chOff x="500034" y="1571612"/>
            <a:chExt cx="2991528" cy="1643074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34" y="1571612"/>
              <a:ext cx="2991528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11 Rectángulo"/>
            <p:cNvSpPr/>
            <p:nvPr/>
          </p:nvSpPr>
          <p:spPr>
            <a:xfrm>
              <a:off x="500034" y="1571612"/>
              <a:ext cx="92869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71876"/>
            <a:ext cx="790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3571876"/>
            <a:ext cx="5524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3571876"/>
            <a:ext cx="6572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3929066"/>
            <a:ext cx="1943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3857628"/>
            <a:ext cx="21907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14366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RECTILÍNEO UNIFORMEMENTE ACELERADO.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24</a:t>
            </a:fld>
            <a:endParaRPr lang="es-E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649536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3" y="2000240"/>
            <a:ext cx="302938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000240"/>
            <a:ext cx="511098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000371"/>
            <a:ext cx="8001056" cy="5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857628"/>
            <a:ext cx="605574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4786322"/>
            <a:ext cx="352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4786321"/>
            <a:ext cx="1571636" cy="3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5357826"/>
            <a:ext cx="6500858" cy="77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14366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RECTILÍNEO UNIFORMEMENTE ACELERADO.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25</a:t>
            </a:fld>
            <a:endParaRPr lang="es-E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26142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428596" y="2071678"/>
            <a:ext cx="492922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8286776" y="1857364"/>
            <a:ext cx="35719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285992"/>
            <a:ext cx="3448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500306"/>
            <a:ext cx="4505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709994"/>
            <a:ext cx="6499000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14366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RECTILÍNEO UNIFORMEMENTE ACELERADO.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26</a:t>
            </a:fld>
            <a:endParaRPr lang="es-ES"/>
          </a:p>
        </p:txBody>
      </p:sp>
      <p:grpSp>
        <p:nvGrpSpPr>
          <p:cNvPr id="20" name="19 Grupo"/>
          <p:cNvGrpSpPr/>
          <p:nvPr/>
        </p:nvGrpSpPr>
        <p:grpSpPr>
          <a:xfrm>
            <a:off x="428596" y="1643050"/>
            <a:ext cx="3352800" cy="3000375"/>
            <a:chOff x="428596" y="1643050"/>
            <a:chExt cx="3352800" cy="3000375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1643050"/>
              <a:ext cx="3352800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17 Rectángulo"/>
            <p:cNvSpPr/>
            <p:nvPr/>
          </p:nvSpPr>
          <p:spPr>
            <a:xfrm>
              <a:off x="1928794" y="3357562"/>
              <a:ext cx="100013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3143240" y="3143248"/>
              <a:ext cx="500066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000372"/>
            <a:ext cx="235289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25 Grupo"/>
          <p:cNvGrpSpPr/>
          <p:nvPr/>
        </p:nvGrpSpPr>
        <p:grpSpPr>
          <a:xfrm>
            <a:off x="4572000" y="1643050"/>
            <a:ext cx="3390900" cy="571504"/>
            <a:chOff x="4572000" y="3714752"/>
            <a:chExt cx="3390900" cy="571504"/>
          </a:xfrm>
        </p:grpSpPr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3714752"/>
              <a:ext cx="339090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23 Rectángulo"/>
            <p:cNvSpPr/>
            <p:nvPr/>
          </p:nvSpPr>
          <p:spPr>
            <a:xfrm>
              <a:off x="4643438" y="3786190"/>
              <a:ext cx="1000132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5786446" y="4000504"/>
              <a:ext cx="2143140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14366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RECTILÍNEO UNIFORMEMENTE ACELERADO.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27</a:t>
            </a:fld>
            <a:endParaRPr lang="es-ES"/>
          </a:p>
        </p:txBody>
      </p:sp>
      <p:grpSp>
        <p:nvGrpSpPr>
          <p:cNvPr id="21" name="20 Grupo"/>
          <p:cNvGrpSpPr/>
          <p:nvPr/>
        </p:nvGrpSpPr>
        <p:grpSpPr>
          <a:xfrm>
            <a:off x="428596" y="1571612"/>
            <a:ext cx="3333750" cy="3219450"/>
            <a:chOff x="428596" y="1571612"/>
            <a:chExt cx="3333750" cy="3219450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1571612"/>
              <a:ext cx="3333750" cy="321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19 Rectángulo"/>
            <p:cNvSpPr/>
            <p:nvPr/>
          </p:nvSpPr>
          <p:spPr>
            <a:xfrm rot="19866198">
              <a:off x="1490338" y="2578185"/>
              <a:ext cx="92869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40286">
            <a:off x="1515515" y="2376421"/>
            <a:ext cx="1425846" cy="30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25 Grupo"/>
          <p:cNvGrpSpPr/>
          <p:nvPr/>
        </p:nvGrpSpPr>
        <p:grpSpPr>
          <a:xfrm>
            <a:off x="4500562" y="1714488"/>
            <a:ext cx="3357586" cy="1285884"/>
            <a:chOff x="4500562" y="1714488"/>
            <a:chExt cx="3357586" cy="1285884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0562" y="1714488"/>
              <a:ext cx="3305175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21 Rectángulo"/>
            <p:cNvSpPr/>
            <p:nvPr/>
          </p:nvSpPr>
          <p:spPr>
            <a:xfrm>
              <a:off x="4500562" y="1714488"/>
              <a:ext cx="1071570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5500694" y="2714620"/>
              <a:ext cx="235745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14366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RECTILÍNEO UNIFORMEMENTE ACELERADO.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28</a:t>
            </a:fld>
            <a:endParaRPr lang="es-ES"/>
          </a:p>
        </p:txBody>
      </p:sp>
      <p:grpSp>
        <p:nvGrpSpPr>
          <p:cNvPr id="17" name="16 Grupo"/>
          <p:cNvGrpSpPr/>
          <p:nvPr/>
        </p:nvGrpSpPr>
        <p:grpSpPr>
          <a:xfrm>
            <a:off x="357182" y="1428736"/>
            <a:ext cx="3429000" cy="3095625"/>
            <a:chOff x="357182" y="1428736"/>
            <a:chExt cx="3429000" cy="3095625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82" y="1428736"/>
              <a:ext cx="3429000" cy="30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15 Rectángulo"/>
            <p:cNvSpPr/>
            <p:nvPr/>
          </p:nvSpPr>
          <p:spPr>
            <a:xfrm>
              <a:off x="1643042" y="2928934"/>
              <a:ext cx="714380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857495"/>
            <a:ext cx="785818" cy="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857364"/>
            <a:ext cx="3333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Rectángulo"/>
          <p:cNvSpPr/>
          <p:nvPr/>
        </p:nvSpPr>
        <p:spPr>
          <a:xfrm>
            <a:off x="4429124" y="1857364"/>
            <a:ext cx="100013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14366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MOVIMIENTOS DE CAÍDA DE LOS CUERPOS SOBRE LA TIERRA.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29</a:t>
            </a:fld>
            <a:endParaRPr lang="es-E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73488"/>
            <a:ext cx="7715304" cy="107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355566"/>
            <a:ext cx="7858180" cy="72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5656922"/>
            <a:ext cx="2428892" cy="72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4920" y="5872308"/>
            <a:ext cx="1885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81449" y="5596080"/>
            <a:ext cx="309095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Resultado de imagen de caída de cuerpo sobre la tier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6" y="1379388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4653136"/>
            <a:ext cx="688369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57158" y="4869160"/>
            <a:ext cx="90247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004049" y="5425479"/>
            <a:ext cx="1296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Sustituyendo v</a:t>
            </a:r>
            <a:endParaRPr lang="es-ES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804249" y="5517232"/>
            <a:ext cx="1296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Despejando t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85804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MAGNITUDES FUNDAMENTALES. TRAYECTORIA.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</a:t>
            </a:fld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3"/>
            <a:ext cx="6643734" cy="29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5" y="2000240"/>
            <a:ext cx="317619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071678"/>
            <a:ext cx="50768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047" y="2500306"/>
            <a:ext cx="2790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896" y="2500306"/>
            <a:ext cx="4000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560" y="2928934"/>
            <a:ext cx="25241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03648" y="3228975"/>
            <a:ext cx="19145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560" y="3619503"/>
            <a:ext cx="1581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717" y="3852868"/>
            <a:ext cx="1000132" cy="44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07083" y="3952602"/>
            <a:ext cx="4257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1560" y="5016599"/>
            <a:ext cx="3124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23928" y="4714081"/>
            <a:ext cx="9429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48064" y="5135091"/>
            <a:ext cx="3495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14366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MOVIMIENTOS DE CAÍDA DE LOS CUERPOS SOBRE LA TIERRA.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30</a:t>
            </a:fld>
            <a:endParaRPr lang="es-E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1214422"/>
            <a:ext cx="1066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49"/>
            <a:ext cx="6000792" cy="137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357562"/>
            <a:ext cx="628654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14366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MOVIMIENTOS DE CAÍDA DE LOS CUERPOS SOBRE LA TIERRA.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31</a:t>
            </a:fld>
            <a:endParaRPr lang="es-E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214422"/>
            <a:ext cx="172628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0"/>
            <a:ext cx="606937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3" y="3071810"/>
            <a:ext cx="567932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14366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MOVIMIENTOS DE CAÍDA DE LOS CUERPOS SOBRE LA TIERRA.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32</a:t>
            </a:fld>
            <a:endParaRPr lang="es-E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3436" y="1643050"/>
            <a:ext cx="172628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14 Grupo"/>
          <p:cNvGrpSpPr/>
          <p:nvPr/>
        </p:nvGrpSpPr>
        <p:grpSpPr>
          <a:xfrm>
            <a:off x="214282" y="1571612"/>
            <a:ext cx="7858180" cy="791682"/>
            <a:chOff x="214282" y="1571612"/>
            <a:chExt cx="7858180" cy="791682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282" y="1571612"/>
              <a:ext cx="7858180" cy="79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11 Rectángulo"/>
            <p:cNvSpPr/>
            <p:nvPr/>
          </p:nvSpPr>
          <p:spPr>
            <a:xfrm>
              <a:off x="4857752" y="1857364"/>
              <a:ext cx="3214710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214282" y="2071678"/>
              <a:ext cx="4714908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429000"/>
            <a:ext cx="372498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357430"/>
            <a:ext cx="30765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786058"/>
            <a:ext cx="4191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2643182"/>
            <a:ext cx="12096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4357694"/>
            <a:ext cx="50768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23 Grupo"/>
          <p:cNvGrpSpPr/>
          <p:nvPr/>
        </p:nvGrpSpPr>
        <p:grpSpPr>
          <a:xfrm>
            <a:off x="285720" y="5143512"/>
            <a:ext cx="7572428" cy="428628"/>
            <a:chOff x="285720" y="5143512"/>
            <a:chExt cx="7572428" cy="428628"/>
          </a:xfrm>
        </p:grpSpPr>
        <p:pic>
          <p:nvPicPr>
            <p:cNvPr id="31753" name="Picture 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5720" y="5143512"/>
              <a:ext cx="756285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22 Rectángulo"/>
            <p:cNvSpPr/>
            <p:nvPr/>
          </p:nvSpPr>
          <p:spPr>
            <a:xfrm>
              <a:off x="6215074" y="5357826"/>
              <a:ext cx="164307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428596" y="5929330"/>
            <a:ext cx="7643866" cy="428628"/>
            <a:chOff x="428596" y="5929330"/>
            <a:chExt cx="7643866" cy="428628"/>
          </a:xfrm>
        </p:grpSpPr>
        <p:pic>
          <p:nvPicPr>
            <p:cNvPr id="31754" name="Picture 1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1987" y="5948383"/>
              <a:ext cx="76104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25 Rectángulo"/>
            <p:cNvSpPr/>
            <p:nvPr/>
          </p:nvSpPr>
          <p:spPr>
            <a:xfrm>
              <a:off x="428596" y="5929330"/>
              <a:ext cx="1071570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14366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MOVIMIENTOS DE CAÍDA DE LOS CUERPOS SOBRE LA TIERRA.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89" y="1571612"/>
            <a:ext cx="831666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2826" y="2857496"/>
            <a:ext cx="5763818" cy="9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14" y="4152913"/>
            <a:ext cx="8479988" cy="15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14366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CIRCULAR.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34</a:t>
            </a:fld>
            <a:endParaRPr lang="es-ES"/>
          </a:p>
        </p:txBody>
      </p:sp>
      <p:pic>
        <p:nvPicPr>
          <p:cNvPr id="3074" name="Picture 2" descr="https://encrypted-tbn0.gstatic.com/images?q=tbn:ANd9GcSqY8sgL1nZsFrYBO59W1M4H4klxK89_4PBIoxt2Nn-eA4hIHU7GEbMSOVv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28800"/>
            <a:ext cx="3207300" cy="237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de movimiento circular ejemplos cotidi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2871192" cy="244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movimiento circular ejemplos cotidian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2465065" cy="25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14366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CIRCULAR.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35</a:t>
            </a:fld>
            <a:endParaRPr lang="es-E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38305"/>
            <a:ext cx="3714776" cy="39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810271"/>
            <a:ext cx="22288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5" y="1428736"/>
            <a:ext cx="783172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000240"/>
            <a:ext cx="29813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2428868"/>
            <a:ext cx="1104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3000372"/>
            <a:ext cx="2152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3929066"/>
            <a:ext cx="25812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4857760"/>
            <a:ext cx="1581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472" y="5429264"/>
            <a:ext cx="43529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14366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CIRCULAR.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36</a:t>
            </a:fld>
            <a:endParaRPr lang="es-E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496"/>
            <a:ext cx="374371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1571612"/>
            <a:ext cx="344943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16 Grupo"/>
          <p:cNvGrpSpPr/>
          <p:nvPr/>
        </p:nvGrpSpPr>
        <p:grpSpPr>
          <a:xfrm>
            <a:off x="428596" y="2000240"/>
            <a:ext cx="7629525" cy="928694"/>
            <a:chOff x="428596" y="2000240"/>
            <a:chExt cx="7629525" cy="928694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2000240"/>
              <a:ext cx="7629525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14 Rectángulo"/>
            <p:cNvSpPr/>
            <p:nvPr/>
          </p:nvSpPr>
          <p:spPr>
            <a:xfrm>
              <a:off x="428596" y="2000240"/>
              <a:ext cx="92869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714480" y="2643182"/>
              <a:ext cx="135732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143248"/>
            <a:ext cx="418122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006" y="5370165"/>
            <a:ext cx="10096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186" y="5589240"/>
            <a:ext cx="5114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552" y="4635227"/>
            <a:ext cx="14382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14366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CIRCULAR.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37</a:t>
            </a:fld>
            <a:endParaRPr lang="es-ES"/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1643050"/>
            <a:ext cx="95250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1765" y="1643050"/>
            <a:ext cx="511056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000372"/>
            <a:ext cx="374371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786058"/>
            <a:ext cx="8358246" cy="5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3857628"/>
            <a:ext cx="1428760" cy="47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6" y="2171125"/>
            <a:ext cx="995569" cy="42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1" y="2213989"/>
            <a:ext cx="971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21" y="2242564"/>
            <a:ext cx="752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 de flecha"/>
          <p:cNvCxnSpPr>
            <a:endCxn id="3074" idx="1"/>
          </p:cNvCxnSpPr>
          <p:nvPr/>
        </p:nvCxnSpPr>
        <p:spPr>
          <a:xfrm>
            <a:off x="2295496" y="2381300"/>
            <a:ext cx="70487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14366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CIRCULAR.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38</a:t>
            </a:fld>
            <a:endParaRPr lang="es-E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14488"/>
            <a:ext cx="714380" cy="22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14488"/>
            <a:ext cx="1885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714488"/>
            <a:ext cx="3781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285992"/>
            <a:ext cx="1714512" cy="64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15 Conector recto"/>
          <p:cNvCxnSpPr/>
          <p:nvPr/>
        </p:nvCxnSpPr>
        <p:spPr>
          <a:xfrm rot="16200000" flipH="1" flipV="1">
            <a:off x="943748" y="2556658"/>
            <a:ext cx="785818" cy="2444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2428868"/>
            <a:ext cx="971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3286124"/>
            <a:ext cx="1085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3357562"/>
            <a:ext cx="762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26" y="3381376"/>
            <a:ext cx="1524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85918" y="3857628"/>
            <a:ext cx="43424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786" y="4643446"/>
            <a:ext cx="76295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43240" y="5357826"/>
            <a:ext cx="2619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CIRCULO OSCULADOR, RADIO DE CURVATURA, CENTRO DE CURVATURA Y PLANO OSCULADOR.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39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838325"/>
            <a:ext cx="5905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10 Grupo"/>
          <p:cNvGrpSpPr/>
          <p:nvPr/>
        </p:nvGrpSpPr>
        <p:grpSpPr>
          <a:xfrm>
            <a:off x="2500298" y="4357694"/>
            <a:ext cx="5943603" cy="1571636"/>
            <a:chOff x="2928926" y="4357694"/>
            <a:chExt cx="5514975" cy="13811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926" y="4357694"/>
              <a:ext cx="5514975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9 Rectángulo"/>
            <p:cNvSpPr/>
            <p:nvPr/>
          </p:nvSpPr>
          <p:spPr>
            <a:xfrm>
              <a:off x="2928926" y="4572008"/>
              <a:ext cx="857256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85804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MAGNITUDES FUNDAMENTALES. TRAYECTORIA.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4</a:t>
            </a:fld>
            <a:endParaRPr lang="es-E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0303" y="2513416"/>
            <a:ext cx="317619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2529403"/>
            <a:ext cx="3071834" cy="2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286124"/>
            <a:ext cx="2209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552" y="3786190"/>
            <a:ext cx="3171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552" y="4286256"/>
            <a:ext cx="518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61459" y="4286256"/>
            <a:ext cx="4667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4822676"/>
            <a:ext cx="9334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09728" y="4781561"/>
            <a:ext cx="33909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8926" y="5214950"/>
            <a:ext cx="2214578" cy="48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472" y="5748357"/>
            <a:ext cx="6985139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01" y="2295522"/>
            <a:ext cx="13811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0" y="1357298"/>
            <a:ext cx="844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3948484"/>
            <a:ext cx="72008" cy="128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2202359" y="4398546"/>
            <a:ext cx="72008" cy="128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orma libre"/>
          <p:cNvSpPr/>
          <p:nvPr/>
        </p:nvSpPr>
        <p:spPr>
          <a:xfrm>
            <a:off x="4662488" y="4708611"/>
            <a:ext cx="338137" cy="96752"/>
          </a:xfrm>
          <a:custGeom>
            <a:avLst/>
            <a:gdLst>
              <a:gd name="connsiteX0" fmla="*/ 0 w 338137"/>
              <a:gd name="connsiteY0" fmla="*/ 96752 h 96752"/>
              <a:gd name="connsiteX1" fmla="*/ 47625 w 338137"/>
              <a:gd name="connsiteY1" fmla="*/ 34839 h 96752"/>
              <a:gd name="connsiteX2" fmla="*/ 76200 w 338137"/>
              <a:gd name="connsiteY2" fmla="*/ 20552 h 96752"/>
              <a:gd name="connsiteX3" fmla="*/ 119062 w 338137"/>
              <a:gd name="connsiteY3" fmla="*/ 11027 h 96752"/>
              <a:gd name="connsiteX4" fmla="*/ 142875 w 338137"/>
              <a:gd name="connsiteY4" fmla="*/ 1502 h 96752"/>
              <a:gd name="connsiteX5" fmla="*/ 185737 w 338137"/>
              <a:gd name="connsiteY5" fmla="*/ 1502 h 96752"/>
              <a:gd name="connsiteX6" fmla="*/ 223837 w 338137"/>
              <a:gd name="connsiteY6" fmla="*/ 15789 h 96752"/>
              <a:gd name="connsiteX7" fmla="*/ 247650 w 338137"/>
              <a:gd name="connsiteY7" fmla="*/ 25314 h 96752"/>
              <a:gd name="connsiteX8" fmla="*/ 271462 w 338137"/>
              <a:gd name="connsiteY8" fmla="*/ 30077 h 96752"/>
              <a:gd name="connsiteX9" fmla="*/ 300037 w 338137"/>
              <a:gd name="connsiteY9" fmla="*/ 49127 h 96752"/>
              <a:gd name="connsiteX10" fmla="*/ 328612 w 338137"/>
              <a:gd name="connsiteY10" fmla="*/ 63414 h 96752"/>
              <a:gd name="connsiteX11" fmla="*/ 338137 w 338137"/>
              <a:gd name="connsiteY11" fmla="*/ 77702 h 96752"/>
              <a:gd name="connsiteX12" fmla="*/ 338137 w 338137"/>
              <a:gd name="connsiteY12" fmla="*/ 77702 h 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137" h="96752">
                <a:moveTo>
                  <a:pt x="0" y="96752"/>
                </a:moveTo>
                <a:cubicBezTo>
                  <a:pt x="17462" y="72145"/>
                  <a:pt x="34925" y="47539"/>
                  <a:pt x="47625" y="34839"/>
                </a:cubicBezTo>
                <a:cubicBezTo>
                  <a:pt x="60325" y="22139"/>
                  <a:pt x="64294" y="24521"/>
                  <a:pt x="76200" y="20552"/>
                </a:cubicBezTo>
                <a:cubicBezTo>
                  <a:pt x="88106" y="16583"/>
                  <a:pt x="107949" y="14202"/>
                  <a:pt x="119062" y="11027"/>
                </a:cubicBezTo>
                <a:cubicBezTo>
                  <a:pt x="130175" y="7852"/>
                  <a:pt x="131763" y="3089"/>
                  <a:pt x="142875" y="1502"/>
                </a:cubicBezTo>
                <a:cubicBezTo>
                  <a:pt x="153987" y="-85"/>
                  <a:pt x="172243" y="-879"/>
                  <a:pt x="185737" y="1502"/>
                </a:cubicBezTo>
                <a:cubicBezTo>
                  <a:pt x="199231" y="3883"/>
                  <a:pt x="213518" y="11820"/>
                  <a:pt x="223837" y="15789"/>
                </a:cubicBezTo>
                <a:cubicBezTo>
                  <a:pt x="234156" y="19758"/>
                  <a:pt x="239713" y="22933"/>
                  <a:pt x="247650" y="25314"/>
                </a:cubicBezTo>
                <a:cubicBezTo>
                  <a:pt x="255587" y="27695"/>
                  <a:pt x="262731" y="26108"/>
                  <a:pt x="271462" y="30077"/>
                </a:cubicBezTo>
                <a:cubicBezTo>
                  <a:pt x="280193" y="34046"/>
                  <a:pt x="290512" y="43571"/>
                  <a:pt x="300037" y="49127"/>
                </a:cubicBezTo>
                <a:cubicBezTo>
                  <a:pt x="309562" y="54683"/>
                  <a:pt x="322262" y="58652"/>
                  <a:pt x="328612" y="63414"/>
                </a:cubicBezTo>
                <a:cubicBezTo>
                  <a:pt x="334962" y="68176"/>
                  <a:pt x="338137" y="77702"/>
                  <a:pt x="338137" y="77702"/>
                </a:cubicBezTo>
                <a:lnTo>
                  <a:pt x="338137" y="77702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COMPONENTES TANGENCIALES Y NORMALES DE LOS VECTORES VELOCIDAD Y ACELERACIÓN EN EL MOVIMIENTO CURVILINEO PLANO DE LA PARTÍCULA.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41" y="3338534"/>
            <a:ext cx="3171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14 Grupo"/>
          <p:cNvGrpSpPr/>
          <p:nvPr/>
        </p:nvGrpSpPr>
        <p:grpSpPr>
          <a:xfrm>
            <a:off x="500034" y="2500306"/>
            <a:ext cx="7715304" cy="1000132"/>
            <a:chOff x="500034" y="2500306"/>
            <a:chExt cx="7715304" cy="100013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34" y="2571744"/>
              <a:ext cx="757237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12 Rectángulo"/>
            <p:cNvSpPr/>
            <p:nvPr/>
          </p:nvSpPr>
          <p:spPr>
            <a:xfrm>
              <a:off x="7358082" y="3071810"/>
              <a:ext cx="857256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714348" y="2500306"/>
              <a:ext cx="1143008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40</a:t>
            </a:fld>
            <a:endParaRPr lang="es-E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214818"/>
            <a:ext cx="3786214" cy="66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17 Grupo"/>
          <p:cNvGrpSpPr/>
          <p:nvPr/>
        </p:nvGrpSpPr>
        <p:grpSpPr>
          <a:xfrm>
            <a:off x="461987" y="1500174"/>
            <a:ext cx="7610475" cy="885825"/>
            <a:chOff x="461987" y="1500174"/>
            <a:chExt cx="7610475" cy="8858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1987" y="1500174"/>
              <a:ext cx="7610475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16 Rectángulo"/>
            <p:cNvSpPr/>
            <p:nvPr/>
          </p:nvSpPr>
          <p:spPr>
            <a:xfrm>
              <a:off x="5429256" y="1714488"/>
              <a:ext cx="714380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5000636"/>
            <a:ext cx="404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5357826"/>
            <a:ext cx="5143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COMPONENTES TANGENCIALES Y NORMALES DE LOS VECTORES VELOCIDAD Y ACELERACIÓN EN EL MOVIMIENTO CURVILINEO PLANO DE LA PARTÍCULA.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41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7286676" cy="140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3357562"/>
            <a:ext cx="39052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488" y="5504829"/>
            <a:ext cx="226116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3059832" y="5271591"/>
            <a:ext cx="472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MIDE EN CADA INSTANTE, LA RAPIDEZ EN EL </a:t>
            </a:r>
            <a:r>
              <a:rPr lang="es-ES" sz="1200" b="1" u="sng" dirty="0" smtClean="0"/>
              <a:t>CAMBIO DEL MÓDULO</a:t>
            </a:r>
            <a:r>
              <a:rPr lang="es-ES" sz="1200" dirty="0" smtClean="0"/>
              <a:t> DE LA VELOCIDAD. </a:t>
            </a:r>
            <a:endParaRPr lang="es-ES" sz="1200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347864" y="4293096"/>
            <a:ext cx="180020" cy="906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2951820" y="3357562"/>
            <a:ext cx="612068" cy="1400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3779912" y="3356992"/>
            <a:ext cx="612068" cy="1400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4211960" y="4093443"/>
            <a:ext cx="360040" cy="453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165602" y="4581128"/>
            <a:ext cx="472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MIDE EN CADA INSTANTE, LOS </a:t>
            </a:r>
            <a:r>
              <a:rPr lang="es-ES" sz="1200" b="1" u="sng" dirty="0" smtClean="0"/>
              <a:t>CAMBIOS DE DIRECCIÓN </a:t>
            </a:r>
            <a:r>
              <a:rPr lang="es-ES" sz="1200" dirty="0" smtClean="0"/>
              <a:t>DEL VECTOR VELOCIDAD.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COMPONENTES TANGENCIALES Y NORMALES DE LOS VECTORES VELOCIDAD Y ACELERACIÓN EN EL MOVIMIENTO CURVILINEO PLANO DE LA PARTÍCULA.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42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0" y="1428736"/>
            <a:ext cx="55435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1643050"/>
            <a:ext cx="79131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143116"/>
            <a:ext cx="2214578" cy="22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500306"/>
            <a:ext cx="590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2500306"/>
            <a:ext cx="981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2857496"/>
            <a:ext cx="4000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3286124"/>
            <a:ext cx="1181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5072074"/>
            <a:ext cx="352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29 Grupo"/>
          <p:cNvGrpSpPr/>
          <p:nvPr/>
        </p:nvGrpSpPr>
        <p:grpSpPr>
          <a:xfrm>
            <a:off x="571472" y="3786190"/>
            <a:ext cx="3581400" cy="2057413"/>
            <a:chOff x="571472" y="3786190"/>
            <a:chExt cx="3581400" cy="2057413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71472" y="3786190"/>
              <a:ext cx="28479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1472" y="4143380"/>
              <a:ext cx="348615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71472" y="4429132"/>
              <a:ext cx="15144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71472" y="4714884"/>
              <a:ext cx="35814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71472" y="5072074"/>
              <a:ext cx="11430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785918" y="5072074"/>
              <a:ext cx="7048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71472" y="5357826"/>
              <a:ext cx="33242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14" name="Picture 18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71472" y="5643578"/>
              <a:ext cx="19050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928794" y="6000768"/>
            <a:ext cx="1143008" cy="4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7" y="1650132"/>
            <a:ext cx="2762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 de flecha"/>
          <p:cNvCxnSpPr>
            <a:stCxn id="1026" idx="3"/>
            <a:endCxn id="4099" idx="1"/>
          </p:cNvCxnSpPr>
          <p:nvPr/>
        </p:nvCxnSpPr>
        <p:spPr>
          <a:xfrm>
            <a:off x="899592" y="1783482"/>
            <a:ext cx="504056" cy="2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COMPONENTES TANGENCIALES Y NORMALES DE LOS VECTORES VELOCIDAD Y ACELERACIÓN EN EL MOVIMIENTO CURVILINEO PLANO DE LA PARTÍCULA.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43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0" y="1428736"/>
            <a:ext cx="55435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14488"/>
            <a:ext cx="1781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1785926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071678"/>
            <a:ext cx="50006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2428868"/>
            <a:ext cx="25336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2443157"/>
            <a:ext cx="1952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2928934"/>
            <a:ext cx="8477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71604" y="2928934"/>
            <a:ext cx="7810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472" y="3429000"/>
            <a:ext cx="1428760" cy="77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54" y="4581128"/>
            <a:ext cx="1400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1" y="5085184"/>
            <a:ext cx="523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96" y="5128046"/>
            <a:ext cx="476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30341"/>
            <a:ext cx="133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95" y="5085184"/>
            <a:ext cx="67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COMPONENTES TANGENCIALES Y NORMALES DE LOS VECTORES VELOCIDAD Y ACELERACIÓN EN EL MOVIMIENTO CURVILINEO PLANO DE LA PARTÍCULA.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44</a:t>
            </a:fld>
            <a:endParaRPr lang="es-E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67341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5" y="3291013"/>
            <a:ext cx="7524771" cy="33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214818"/>
            <a:ext cx="2057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COMPONENTES TANGENCIALES Y NORMALES DE LOS VECTORES VELOCIDAD Y ACELERACIÓN EN EL MOVIMIENTO CURVILINEO PLANO DE LA PARTÍCULA.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45</a:t>
            </a:fld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49"/>
            <a:ext cx="8215370" cy="82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786058"/>
            <a:ext cx="322619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3" y="3571876"/>
            <a:ext cx="268167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429132"/>
            <a:ext cx="4818779" cy="87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COMPONENTES TANGENCIALES Y NORMALES DE LOS VECTORES VELOCIDAD Y ACELERACIÓN EN EL MOVIMIENTO CURVILINEO PLANO DE LA PARTÍCULA.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46</a:t>
            </a:fld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76771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428868"/>
            <a:ext cx="4000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643314"/>
            <a:ext cx="2705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786190"/>
            <a:ext cx="18478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3786190"/>
            <a:ext cx="533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4143380"/>
            <a:ext cx="3190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4929198"/>
            <a:ext cx="458049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COMPONENTES TANGENCIALES Y NORMALES DE LOS VECTORES VELOCIDAD Y ACELERACIÓN EN EL MOVIMIENTO CURVILINEO PLANO DE LA PARTÍCULA.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47</a:t>
            </a:fld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77343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643182"/>
            <a:ext cx="601207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857628"/>
            <a:ext cx="56483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7" y="4572008"/>
            <a:ext cx="701585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GENERALIZACIÓN AL ESPACIO TRIDIMENSIONAL DE LA DESCRIPCIÓN DEL MOVIMIENTO CURVILINEO PLANO PARA LAS COMPONENTES TANGENCIAL Y NORMAL.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48</a:t>
            </a:fld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765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1071538" y="1928802"/>
            <a:ext cx="707236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214554"/>
            <a:ext cx="31051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CLASIFICACIÓN DE LOS MOVIMIENTOS DE LA PARTÍCULA ATENDIENDO A LOS  VALORES DE LAS COMPONENTES INTRÍNSECAS DEL VECTOR ACELERACIÓN.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49</a:t>
            </a:fld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69" y="1500174"/>
            <a:ext cx="85820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85804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MAGNITUDES FUNDAMENTALES. VECTOR DESPLAZAMIENTO.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2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2032" y="2974996"/>
            <a:ext cx="4946472" cy="326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5248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785926"/>
            <a:ext cx="9620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1785926"/>
            <a:ext cx="2000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6409" y="1766875"/>
            <a:ext cx="41814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2276872"/>
            <a:ext cx="1171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2636912"/>
            <a:ext cx="14763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3286124"/>
            <a:ext cx="27622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86116" y="3286124"/>
            <a:ext cx="2190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35896" y="3305174"/>
            <a:ext cx="1828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077072"/>
            <a:ext cx="2989897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46" y="4606154"/>
            <a:ext cx="1990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COMPONENTES DE LA VELOCIDAD Y LA ACELERACIÓN EN COORDENADAS POLARES.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50</a:t>
            </a:fld>
            <a:endParaRPr lang="es-E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9081" y="1738327"/>
            <a:ext cx="51720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71611"/>
            <a:ext cx="1428760" cy="25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000240"/>
            <a:ext cx="990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571744"/>
            <a:ext cx="3343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286124"/>
            <a:ext cx="18478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071942"/>
            <a:ext cx="42767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4572008"/>
            <a:ext cx="1857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MOVIMIENTO CURVILINEO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COMPONENTES DE LA VELOCIDAD Y LA ACELERACIÓN EN COORDENADAS POLARES.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51</a:t>
            </a:fld>
            <a:endParaRPr lang="es-E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9081" y="1881203"/>
            <a:ext cx="51720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92" y="1576366"/>
            <a:ext cx="4200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928802"/>
            <a:ext cx="38957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5572140"/>
            <a:ext cx="464755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3403124" y="1999146"/>
            <a:ext cx="45719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91880" y="183553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57224" y="548680"/>
            <a:ext cx="7715304" cy="360040"/>
          </a:xfrm>
        </p:spPr>
        <p:txBody>
          <a:bodyPr>
            <a:no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ESTUDIO DE DIVERSOS MOVIMIENTOS CURVILINEOS SINGULARES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3714776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CIRCULAR UNIFORME.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52</a:t>
            </a:fld>
            <a:endParaRPr lang="es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64555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500306"/>
            <a:ext cx="7643866" cy="50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2175" y="3167063"/>
            <a:ext cx="481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16 Grupo"/>
          <p:cNvGrpSpPr/>
          <p:nvPr/>
        </p:nvGrpSpPr>
        <p:grpSpPr>
          <a:xfrm>
            <a:off x="428596" y="3929066"/>
            <a:ext cx="8240749" cy="785818"/>
            <a:chOff x="428596" y="3929066"/>
            <a:chExt cx="8240749" cy="785818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8596" y="3929066"/>
              <a:ext cx="8240749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15 Rectángulo"/>
            <p:cNvSpPr/>
            <p:nvPr/>
          </p:nvSpPr>
          <p:spPr>
            <a:xfrm>
              <a:off x="8215338" y="4500570"/>
              <a:ext cx="428628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786322"/>
            <a:ext cx="4600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5572140"/>
            <a:ext cx="2000264" cy="73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CIRCULAR UNIFORME.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53</a:t>
            </a:fld>
            <a:endParaRPr lang="es-ES"/>
          </a:p>
        </p:txBody>
      </p:sp>
      <p:sp>
        <p:nvSpPr>
          <p:cNvPr id="11" name="2 Subtítulo"/>
          <p:cNvSpPr>
            <a:spLocks noGrp="1"/>
          </p:cNvSpPr>
          <p:nvPr>
            <p:ph type="subTitle" idx="1"/>
          </p:nvPr>
        </p:nvSpPr>
        <p:spPr>
          <a:xfrm>
            <a:off x="857224" y="548680"/>
            <a:ext cx="7715304" cy="360040"/>
          </a:xfrm>
        </p:spPr>
        <p:txBody>
          <a:bodyPr>
            <a:no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ESTUDIO DE DIVERSOS MOVIMIENTOS CURVILINEOS SINGULARES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6981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14686"/>
            <a:ext cx="7658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143116"/>
            <a:ext cx="26384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214818"/>
            <a:ext cx="38766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CIRCULAR UNIFORMEMENTE ACELERADO.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54</a:t>
            </a:fld>
            <a:endParaRPr lang="es-ES"/>
          </a:p>
        </p:txBody>
      </p:sp>
      <p:sp>
        <p:nvSpPr>
          <p:cNvPr id="11" name="2 Subtítulo"/>
          <p:cNvSpPr>
            <a:spLocks noGrp="1"/>
          </p:cNvSpPr>
          <p:nvPr>
            <p:ph type="subTitle" idx="1"/>
          </p:nvPr>
        </p:nvSpPr>
        <p:spPr>
          <a:xfrm>
            <a:off x="857224" y="548680"/>
            <a:ext cx="7715304" cy="360040"/>
          </a:xfrm>
        </p:spPr>
        <p:txBody>
          <a:bodyPr>
            <a:no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ESTUDIO DE DIVERSOS MOVIMIENTOS CURVILINEOS SINGULARES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7500990" cy="52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357430"/>
            <a:ext cx="628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357430"/>
            <a:ext cx="1143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2786057"/>
            <a:ext cx="2019300" cy="27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2857496"/>
            <a:ext cx="19621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357562"/>
            <a:ext cx="4705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4286256"/>
            <a:ext cx="46863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MOVIMIENTOS RELATIVOS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RELATIVO. ACELERACIÓN DE CORIOLIS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55</a:t>
            </a:fld>
            <a:endParaRPr lang="es-E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815964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MOVIMIENTOS RELATIVOS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RELATIVO. ACELERACIÓN DE CORIOLIS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56</a:t>
            </a:fld>
            <a:endParaRPr lang="es-E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85860"/>
            <a:ext cx="33051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33242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Rectángulo"/>
          <p:cNvSpPr/>
          <p:nvPr/>
        </p:nvSpPr>
        <p:spPr>
          <a:xfrm>
            <a:off x="428596" y="1571612"/>
            <a:ext cx="114300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571744"/>
            <a:ext cx="57435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214818"/>
            <a:ext cx="866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4000504"/>
            <a:ext cx="23145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5143512"/>
            <a:ext cx="2428892" cy="48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5643578"/>
            <a:ext cx="35528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MOVIMIENTOS RELATIVOS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RELATIVO. ACELERACIÓN DE CORIOLIS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18 Abrir llave"/>
          <p:cNvSpPr/>
          <p:nvPr/>
        </p:nvSpPr>
        <p:spPr>
          <a:xfrm rot="16200000">
            <a:off x="1629839" y="3489832"/>
            <a:ext cx="383600" cy="17859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57</a:t>
            </a:fld>
            <a:endParaRPr lang="es-E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213692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33632"/>
            <a:ext cx="26193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719384"/>
            <a:ext cx="27717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3005136"/>
            <a:ext cx="22193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1071546"/>
            <a:ext cx="32670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3619503"/>
            <a:ext cx="4533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4619635"/>
            <a:ext cx="17907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5243528"/>
            <a:ext cx="238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MOVIMIENTOS RELATIVOS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RELATIVO. ACELERACIÓN DE CORIOLIS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1071538" y="5500702"/>
            <a:ext cx="92869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58</a:t>
            </a:fld>
            <a:endParaRPr lang="es-ES"/>
          </a:p>
        </p:txBody>
      </p:sp>
      <p:sp>
        <p:nvSpPr>
          <p:cNvPr id="15" name="14 Abrir llave"/>
          <p:cNvSpPr/>
          <p:nvPr/>
        </p:nvSpPr>
        <p:spPr>
          <a:xfrm rot="16200000">
            <a:off x="3701538" y="1344092"/>
            <a:ext cx="383600" cy="17859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73763"/>
            <a:ext cx="4533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500306"/>
            <a:ext cx="914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857496"/>
            <a:ext cx="138746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662366"/>
            <a:ext cx="7258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4000504"/>
            <a:ext cx="2643206" cy="50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4143380"/>
            <a:ext cx="1885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4572008"/>
            <a:ext cx="1133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5214950"/>
            <a:ext cx="27908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MOVIMIENTOS RELATIVOS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RELATIVO. ACELERACIÓN DE CORIOLIS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Abrir llave"/>
          <p:cNvSpPr/>
          <p:nvPr/>
        </p:nvSpPr>
        <p:spPr>
          <a:xfrm rot="16200000">
            <a:off x="4701669" y="3227893"/>
            <a:ext cx="240728" cy="10715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59</a:t>
            </a:fld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593058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357430"/>
            <a:ext cx="547989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1" y="3071810"/>
            <a:ext cx="491070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143248"/>
            <a:ext cx="179711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4000504"/>
            <a:ext cx="21812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4643446"/>
            <a:ext cx="14287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85804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MAGNITUDES FUNDAMENTALES. VECTOR DESPLAZAMIENTO.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2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8945" y="2390156"/>
            <a:ext cx="966991" cy="28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20888"/>
            <a:ext cx="2055742" cy="23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01008"/>
            <a:ext cx="816434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010" y="4653136"/>
            <a:ext cx="8143932" cy="4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806370"/>
            <a:ext cx="2528912" cy="30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68025"/>
            <a:ext cx="11239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26717"/>
            <a:ext cx="10572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41487"/>
            <a:ext cx="1114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Abrir llave"/>
          <p:cNvSpPr/>
          <p:nvPr/>
        </p:nvSpPr>
        <p:spPr>
          <a:xfrm>
            <a:off x="4211960" y="1968025"/>
            <a:ext cx="72008" cy="116398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584448" y="4901612"/>
            <a:ext cx="11315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8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MOVIMIENTOS RELATIVOS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RELATIVO. ACELERACIÓN DE CORIOLIS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Abrir llave"/>
          <p:cNvSpPr/>
          <p:nvPr/>
        </p:nvSpPr>
        <p:spPr>
          <a:xfrm rot="16200000">
            <a:off x="2428860" y="1714488"/>
            <a:ext cx="357189" cy="27860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60</a:t>
            </a:fld>
            <a:endParaRPr lang="es-E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514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00240"/>
            <a:ext cx="70675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429000"/>
            <a:ext cx="189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000503"/>
            <a:ext cx="5715040" cy="74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7" y="4929198"/>
            <a:ext cx="463797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1" y="5572140"/>
            <a:ext cx="50549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MOVIMIENTOS RELATIVOS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RELATIVO. ACELERACIÓN DE CORIOLIS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Abrir llave"/>
          <p:cNvSpPr/>
          <p:nvPr/>
        </p:nvSpPr>
        <p:spPr>
          <a:xfrm rot="16200000">
            <a:off x="2428860" y="1714488"/>
            <a:ext cx="357189" cy="27860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61</a:t>
            </a:fld>
            <a:endParaRPr lang="es-E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514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00240"/>
            <a:ext cx="70675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429000"/>
            <a:ext cx="189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000503"/>
            <a:ext cx="5715040" cy="74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7" y="4929198"/>
            <a:ext cx="463797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1" y="5572140"/>
            <a:ext cx="50549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34 Conector recto de flecha"/>
          <p:cNvCxnSpPr/>
          <p:nvPr/>
        </p:nvCxnSpPr>
        <p:spPr>
          <a:xfrm rot="5400000">
            <a:off x="1678761" y="2321711"/>
            <a:ext cx="3571900" cy="3214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 flipV="1">
            <a:off x="857224" y="2143116"/>
            <a:ext cx="207170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MOVIMIENTOS RELATIVOS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RELATIVO. ACELERACIÓN DE CORIOLIS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62</a:t>
            </a:fld>
            <a:endParaRPr lang="es-E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5362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8215370" cy="45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17 Conector recto de flecha"/>
          <p:cNvCxnSpPr/>
          <p:nvPr/>
        </p:nvCxnSpPr>
        <p:spPr>
          <a:xfrm rot="5400000">
            <a:off x="535753" y="2393149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786190"/>
            <a:ext cx="785246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0594" y="4357694"/>
            <a:ext cx="838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4357694"/>
            <a:ext cx="11620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4357694"/>
            <a:ext cx="3505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26" y="4786322"/>
            <a:ext cx="145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4786322"/>
            <a:ext cx="16383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9124" y="4786322"/>
            <a:ext cx="2400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1538" y="5214950"/>
            <a:ext cx="9620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5984" y="5214950"/>
            <a:ext cx="29432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86380" y="5214950"/>
            <a:ext cx="7810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48" y="5786454"/>
            <a:ext cx="14776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0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28860" y="5857892"/>
            <a:ext cx="3643338" cy="31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4348" y="6215082"/>
            <a:ext cx="67151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MOVIMIENTOS RELATIVOS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RELATIVO. ACELERACIÓN DE CORIOLIS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63</a:t>
            </a:fld>
            <a:endParaRPr lang="es-E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477444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1" y="2786058"/>
            <a:ext cx="234921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MOVIMIENTOS RELATIVOS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CASOS PARTICULARES DE MOVIMIENTOS RELATIVOS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28596" y="1571612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/>
              <a:t>1.- LOS EJES MÓVILES ESTÁN ANIMADOS DE UN MOVIMIENTO RECTILÍNEO Y UNIFORME CON RESPECTO AL QUE CONSIDERAMOS FIJO</a:t>
            </a:r>
            <a:endParaRPr lang="es-ES" sz="1600" i="1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64</a:t>
            </a:fld>
            <a:endParaRPr lang="es-E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78581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357430"/>
            <a:ext cx="1428760" cy="29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214686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286256"/>
            <a:ext cx="8129644" cy="59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MOVIMIENTOS RELATIVOS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CASOS PARTICULARES DE MOVIMIENTOS RELATIVOS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28596" y="1571612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/>
              <a:t>2.- EL MOVIMIENTO DE LOS EJES MÓVILES ES DE TRASLACIÓN NO UNIFORME</a:t>
            </a:r>
            <a:endParaRPr lang="es-ES" sz="1600" i="1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65</a:t>
            </a:fld>
            <a:endParaRPr lang="es-E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14554"/>
            <a:ext cx="571504" cy="25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571745"/>
            <a:ext cx="24493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643182"/>
            <a:ext cx="1357322" cy="2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286124"/>
            <a:ext cx="4848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MOVIMIENTOS RELATIVOS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CASOS PARTICULARES DE MOVIMIENTOS RELATIVOS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28596" y="1571612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/>
              <a:t>3.- MOVIMIENTO DE UNA PARTÍCULA RESPECTO A EJES EN ROTACIÓN UNIFORME</a:t>
            </a:r>
            <a:endParaRPr lang="es-ES" sz="1600" i="1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66</a:t>
            </a:fld>
            <a:endParaRPr lang="es-E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000240"/>
            <a:ext cx="32004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242" y="2147880"/>
            <a:ext cx="1066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7364" y="2128830"/>
            <a:ext cx="4914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3321" y="2786058"/>
            <a:ext cx="133691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152908"/>
            <a:ext cx="64484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67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95536" y="1700808"/>
            <a:ext cx="387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SISTEMA DE VECTORES DESLIZANTES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236602" y="1691516"/>
            <a:ext cx="343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CINEMÁTICA DEL SÓLIDO RÍGIDO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914476"/>
              </p:ext>
            </p:extLst>
          </p:nvPr>
        </p:nvGraphicFramePr>
        <p:xfrm>
          <a:off x="2267805" y="2492896"/>
          <a:ext cx="384773" cy="475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4" imgW="215640" imgH="266400" progId="Equation.DSMT4">
                  <p:embed/>
                </p:oleObj>
              </mc:Choice>
              <mc:Fallback>
                <p:oleObj name="Equation" r:id="rId4" imgW="2156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7805" y="2492896"/>
                        <a:ext cx="384773" cy="475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136745"/>
              </p:ext>
            </p:extLst>
          </p:nvPr>
        </p:nvGraphicFramePr>
        <p:xfrm>
          <a:off x="6308725" y="2492375"/>
          <a:ext cx="3175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6" imgW="177480" imgH="266400" progId="Equation.DSMT4">
                  <p:embed/>
                </p:oleObj>
              </mc:Choice>
              <mc:Fallback>
                <p:oleObj name="Equation" r:id="rId6" imgW="177480" imgH="266400" progId="Equation.DSMT4">
                  <p:embed/>
                  <p:pic>
                    <p:nvPicPr>
                      <p:cNvPr id="0" name="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2492375"/>
                        <a:ext cx="3175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242302"/>
              </p:ext>
            </p:extLst>
          </p:nvPr>
        </p:nvGraphicFramePr>
        <p:xfrm>
          <a:off x="2301875" y="3756025"/>
          <a:ext cx="3159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8" imgW="177480" imgH="253800" progId="Equation.DSMT4">
                  <p:embed/>
                </p:oleObj>
              </mc:Choice>
              <mc:Fallback>
                <p:oleObj name="Equation" r:id="rId8" imgW="177480" imgH="253800" progId="Equation.DSMT4">
                  <p:embed/>
                  <p:pic>
                    <p:nvPicPr>
                      <p:cNvPr id="0" name="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3756025"/>
                        <a:ext cx="3159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521589"/>
              </p:ext>
            </p:extLst>
          </p:nvPr>
        </p:nvGraphicFramePr>
        <p:xfrm>
          <a:off x="6261100" y="3778250"/>
          <a:ext cx="31591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0" name="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3778250"/>
                        <a:ext cx="315913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17 Conector recto de flecha"/>
          <p:cNvCxnSpPr/>
          <p:nvPr/>
        </p:nvCxnSpPr>
        <p:spPr>
          <a:xfrm>
            <a:off x="3059832" y="2780928"/>
            <a:ext cx="2808312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3059832" y="4005064"/>
            <a:ext cx="2808312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259632" y="472514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 smtClean="0"/>
              <a:t>Eje Central</a:t>
            </a:r>
            <a:endParaRPr lang="es-ES" sz="2800" i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6084168" y="472514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 smtClean="0"/>
              <a:t>Eje Inst. Rotación</a:t>
            </a:r>
            <a:endParaRPr lang="es-ES" sz="2800" i="1" dirty="0"/>
          </a:p>
        </p:txBody>
      </p:sp>
      <p:cxnSp>
        <p:nvCxnSpPr>
          <p:cNvPr id="34" name="33 Conector recto de flecha"/>
          <p:cNvCxnSpPr/>
          <p:nvPr/>
        </p:nvCxnSpPr>
        <p:spPr>
          <a:xfrm>
            <a:off x="3059832" y="5013176"/>
            <a:ext cx="2808312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CAMPO DE VELOCIDADES DE UN SÓLIDO RÍGIDO EN MOVIMIENTO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428596" y="1428736"/>
            <a:ext cx="607223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400" i="1" dirty="0" smtClean="0"/>
              <a:t>SÓLIDO RÍGIDO: SISTEMA DE PARTÍCULAS EN QUE LA DISTANCIA RELATIVA  ENTRE ELLAS PERMANECE CONSTANTE CON EL TIEMPO</a:t>
            </a:r>
            <a:r>
              <a:rPr lang="es-ES" sz="1400" dirty="0" smtClean="0"/>
              <a:t> </a:t>
            </a:r>
            <a:endParaRPr kumimoji="0" lang="es-E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68</a:t>
            </a:fld>
            <a:endParaRPr lang="es-E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6419" y="1714488"/>
            <a:ext cx="3686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14554"/>
            <a:ext cx="3219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571744"/>
            <a:ext cx="2152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000372"/>
            <a:ext cx="3810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357562"/>
            <a:ext cx="2743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4143380"/>
            <a:ext cx="2686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3929066"/>
            <a:ext cx="1276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4429132"/>
            <a:ext cx="20669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472" y="4929198"/>
            <a:ext cx="2686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472" y="5357826"/>
            <a:ext cx="74379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44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CAMPO DE VELOCIDADES DE UN SÓLIDO RÍGIDO EN MOVIMIENTO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69</a:t>
            </a:fld>
            <a:endParaRPr lang="es-E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6419" y="1714488"/>
            <a:ext cx="3686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083" y="1614314"/>
            <a:ext cx="22383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572008"/>
            <a:ext cx="816386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572140"/>
            <a:ext cx="8001056" cy="51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1524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orchetes"/>
          <p:cNvSpPr/>
          <p:nvPr/>
        </p:nvSpPr>
        <p:spPr>
          <a:xfrm>
            <a:off x="611560" y="3068960"/>
            <a:ext cx="1800200" cy="864096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39552" y="2689175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INVARIANTE ESCALAR DE UN SISTEMA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85804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MAGNITUDES FUNDAMENTALES. VELOCIDAD MEDIA.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95231"/>
            <a:ext cx="8072494" cy="74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713556"/>
            <a:ext cx="1214446" cy="93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606069"/>
            <a:ext cx="2071702" cy="25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915051"/>
            <a:ext cx="1143008" cy="81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857760"/>
            <a:ext cx="7772422" cy="51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5429264"/>
            <a:ext cx="3076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5857892"/>
            <a:ext cx="1914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6" y="5929330"/>
            <a:ext cx="400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428596" y="1412776"/>
            <a:ext cx="2055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</a:rPr>
              <a:t>VELOCIDAD  MEDIA</a:t>
            </a:r>
            <a:endParaRPr lang="es-E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CAMPO DE VELOCIDADES DE UN SÓLIDO RÍGIDO EN MOVIMIENTO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70</a:t>
            </a:fld>
            <a:endParaRPr lang="es-E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8001056" cy="59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17 Grupo"/>
          <p:cNvGrpSpPr/>
          <p:nvPr/>
        </p:nvGrpSpPr>
        <p:grpSpPr>
          <a:xfrm>
            <a:off x="357158" y="2500306"/>
            <a:ext cx="8143932" cy="785818"/>
            <a:chOff x="357158" y="2500306"/>
            <a:chExt cx="8143932" cy="785818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2500306"/>
              <a:ext cx="8143932" cy="735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14 Rectángulo"/>
            <p:cNvSpPr/>
            <p:nvPr/>
          </p:nvSpPr>
          <p:spPr>
            <a:xfrm>
              <a:off x="6286512" y="2786058"/>
              <a:ext cx="2214578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357158" y="3000372"/>
              <a:ext cx="3214710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8438" y="3219450"/>
            <a:ext cx="3667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20 Grupo"/>
          <p:cNvGrpSpPr/>
          <p:nvPr/>
        </p:nvGrpSpPr>
        <p:grpSpPr>
          <a:xfrm>
            <a:off x="571472" y="4000504"/>
            <a:ext cx="7987165" cy="785818"/>
            <a:chOff x="571472" y="4000504"/>
            <a:chExt cx="7987165" cy="785818"/>
          </a:xfrm>
        </p:grpSpPr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1472" y="4000504"/>
              <a:ext cx="7987165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19 Rectángulo"/>
            <p:cNvSpPr/>
            <p:nvPr/>
          </p:nvSpPr>
          <p:spPr>
            <a:xfrm>
              <a:off x="571472" y="4500570"/>
              <a:ext cx="6429420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953013"/>
            <a:ext cx="2057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Flecha derecha"/>
          <p:cNvSpPr/>
          <p:nvPr/>
        </p:nvSpPr>
        <p:spPr>
          <a:xfrm>
            <a:off x="1785918" y="5786454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5551684"/>
            <a:ext cx="2428892" cy="6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CASOS PARTICULARES DEL SÓLIDO RÍGIDO EN MOVIMIENTO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71</a:t>
            </a:fld>
            <a:endParaRPr lang="es-E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7429552" cy="75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00504"/>
            <a:ext cx="41243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15 Grupo"/>
          <p:cNvGrpSpPr/>
          <p:nvPr/>
        </p:nvGrpSpPr>
        <p:grpSpPr>
          <a:xfrm>
            <a:off x="500034" y="2857496"/>
            <a:ext cx="6867525" cy="1000132"/>
            <a:chOff x="500034" y="2928934"/>
            <a:chExt cx="6867525" cy="1000132"/>
          </a:xfrm>
        </p:grpSpPr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0034" y="3005141"/>
              <a:ext cx="6867525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14 Rectángulo"/>
            <p:cNvSpPr/>
            <p:nvPr/>
          </p:nvSpPr>
          <p:spPr>
            <a:xfrm>
              <a:off x="785786" y="2928934"/>
              <a:ext cx="5500726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571744"/>
            <a:ext cx="4572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143380"/>
            <a:ext cx="39338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44" y="5000636"/>
            <a:ext cx="1600202" cy="66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Conector recto"/>
          <p:cNvCxnSpPr/>
          <p:nvPr/>
        </p:nvCxnSpPr>
        <p:spPr>
          <a:xfrm>
            <a:off x="1043608" y="3212976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043608" y="32489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015653" y="324898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CASOS PARTICULARES DEL SÓLIDO RÍGIDO EN MOVIMIENTO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72</a:t>
            </a:fld>
            <a:endParaRPr lang="es-E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762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1643042" y="2143116"/>
            <a:ext cx="635798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143116"/>
            <a:ext cx="32670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500306"/>
            <a:ext cx="8286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373" y="2500306"/>
            <a:ext cx="30099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99455" y="4239651"/>
            <a:ext cx="642942" cy="25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4869160"/>
            <a:ext cx="16192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5639147"/>
            <a:ext cx="38195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73" y="2972707"/>
            <a:ext cx="857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5" y="4149080"/>
            <a:ext cx="1828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 de flecha"/>
          <p:cNvCxnSpPr>
            <a:stCxn id="1027" idx="2"/>
          </p:cNvCxnSpPr>
          <p:nvPr/>
        </p:nvCxnSpPr>
        <p:spPr>
          <a:xfrm>
            <a:off x="1535635" y="4596755"/>
            <a:ext cx="7388" cy="272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Flecha derecha"/>
          <p:cNvSpPr/>
          <p:nvPr/>
        </p:nvSpPr>
        <p:spPr>
          <a:xfrm>
            <a:off x="827584" y="3087007"/>
            <a:ext cx="90593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552672" y="4182361"/>
            <a:ext cx="36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CASOS PARTICULARES DEL SÓLIDO RÍGIDO EN MOVIMIENTO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73</a:t>
            </a:fld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1643042" y="2143116"/>
            <a:ext cx="635798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2428892" cy="27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3" y="2357430"/>
            <a:ext cx="811654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Rectángulo"/>
          <p:cNvSpPr/>
          <p:nvPr/>
        </p:nvSpPr>
        <p:spPr>
          <a:xfrm>
            <a:off x="2214546" y="2357430"/>
            <a:ext cx="21431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851816"/>
            <a:ext cx="8072494" cy="4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CASOS PARTICULARES DEL SÓLIDO RÍGIDO EN MOVIMIENTO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74</a:t>
            </a:fld>
            <a:endParaRPr lang="es-E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8001056" cy="7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071810"/>
            <a:ext cx="1676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395930"/>
            <a:ext cx="7610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857892"/>
            <a:ext cx="7600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1852626"/>
            <a:ext cx="3114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GENERAL DE UN SÓLIDO RÍGIDO. ECUACIÓN DEL EJE CENTRAL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75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7858180" cy="56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285992"/>
            <a:ext cx="3095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12 Conector recto de flecha"/>
          <p:cNvCxnSpPr/>
          <p:nvPr/>
        </p:nvCxnSpPr>
        <p:spPr>
          <a:xfrm>
            <a:off x="4714876" y="257174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500306"/>
            <a:ext cx="21621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24" y="2786058"/>
            <a:ext cx="1905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Conector recto de flecha"/>
          <p:cNvCxnSpPr/>
          <p:nvPr/>
        </p:nvCxnSpPr>
        <p:spPr>
          <a:xfrm>
            <a:off x="5000628" y="292734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3643314"/>
            <a:ext cx="3162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3500438"/>
            <a:ext cx="1352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3857628"/>
            <a:ext cx="14001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4357694"/>
            <a:ext cx="2533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00543" y="4357694"/>
            <a:ext cx="29432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14810" y="4786322"/>
            <a:ext cx="1381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47" y="5214950"/>
            <a:ext cx="365594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GENERAL DE UN SÓLIDO RÍGIDO. ECUACIÓN DEL EJE CENTRAL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76</a:t>
            </a:fld>
            <a:endParaRPr lang="es-ES"/>
          </a:p>
        </p:txBody>
      </p:sp>
      <p:grpSp>
        <p:nvGrpSpPr>
          <p:cNvPr id="12" name="11 Grupo"/>
          <p:cNvGrpSpPr/>
          <p:nvPr/>
        </p:nvGrpSpPr>
        <p:grpSpPr>
          <a:xfrm>
            <a:off x="214282" y="1714488"/>
            <a:ext cx="8671357" cy="1000132"/>
            <a:chOff x="214282" y="1714488"/>
            <a:chExt cx="8671357" cy="10001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714488"/>
              <a:ext cx="8671357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8 Rectángulo"/>
            <p:cNvSpPr/>
            <p:nvPr/>
          </p:nvSpPr>
          <p:spPr>
            <a:xfrm>
              <a:off x="1571604" y="2500306"/>
              <a:ext cx="37862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1604" y="2500306"/>
              <a:ext cx="1857388" cy="173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14 Grupo"/>
          <p:cNvGrpSpPr/>
          <p:nvPr/>
        </p:nvGrpSpPr>
        <p:grpSpPr>
          <a:xfrm>
            <a:off x="357158" y="3281148"/>
            <a:ext cx="8501122" cy="576480"/>
            <a:chOff x="357158" y="2857496"/>
            <a:chExt cx="8501122" cy="57648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2928934"/>
              <a:ext cx="8286808" cy="505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12 Rectángulo"/>
            <p:cNvSpPr/>
            <p:nvPr/>
          </p:nvSpPr>
          <p:spPr>
            <a:xfrm>
              <a:off x="642910" y="2857496"/>
              <a:ext cx="1143008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6286512" y="3214686"/>
              <a:ext cx="2571768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4500569"/>
            <a:ext cx="642942" cy="23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500570"/>
            <a:ext cx="395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4500570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5000636"/>
            <a:ext cx="1000132" cy="19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2" y="5000636"/>
            <a:ext cx="189821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GENERAL DE UN SÓLIDO RÍGIDO. ECUACIÓN DEL EJE CENTRAL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77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8143932" cy="50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Rectángulo"/>
          <p:cNvSpPr/>
          <p:nvPr/>
        </p:nvSpPr>
        <p:spPr>
          <a:xfrm>
            <a:off x="5429256" y="1928802"/>
            <a:ext cx="314327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5" y="2500306"/>
            <a:ext cx="4306691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23 Conector recto"/>
          <p:cNvCxnSpPr/>
          <p:nvPr/>
        </p:nvCxnSpPr>
        <p:spPr>
          <a:xfrm rot="10800000" flipV="1">
            <a:off x="4143372" y="2285992"/>
            <a:ext cx="78581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928934"/>
            <a:ext cx="30861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571876"/>
            <a:ext cx="1285884" cy="29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" name="28 Grupo"/>
          <p:cNvGrpSpPr/>
          <p:nvPr/>
        </p:nvGrpSpPr>
        <p:grpSpPr>
          <a:xfrm>
            <a:off x="2428860" y="3571876"/>
            <a:ext cx="2543185" cy="238125"/>
            <a:chOff x="2428860" y="3571876"/>
            <a:chExt cx="2543185" cy="238125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28860" y="3571876"/>
              <a:ext cx="13906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57620" y="3571876"/>
              <a:ext cx="11144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GENERAL DE UN SÓLIDO RÍGIDO. ECUACIÓN DEL EJE CENTRAL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78</a:t>
            </a:fld>
            <a:endParaRPr lang="es-ES"/>
          </a:p>
        </p:txBody>
      </p:sp>
      <p:grpSp>
        <p:nvGrpSpPr>
          <p:cNvPr id="12" name="11 Grupo"/>
          <p:cNvGrpSpPr/>
          <p:nvPr/>
        </p:nvGrpSpPr>
        <p:grpSpPr>
          <a:xfrm>
            <a:off x="357157" y="1785926"/>
            <a:ext cx="8365493" cy="714380"/>
            <a:chOff x="357157" y="1785926"/>
            <a:chExt cx="8365493" cy="71438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7" y="1785926"/>
              <a:ext cx="8365493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9 Rectángulo"/>
            <p:cNvSpPr/>
            <p:nvPr/>
          </p:nvSpPr>
          <p:spPr>
            <a:xfrm>
              <a:off x="8286776" y="2214554"/>
              <a:ext cx="428628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3" y="2857496"/>
            <a:ext cx="4393437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357562"/>
            <a:ext cx="2362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92" y="3714752"/>
            <a:ext cx="47434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3643314"/>
            <a:ext cx="1409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16 Conector recto"/>
          <p:cNvCxnSpPr/>
          <p:nvPr/>
        </p:nvCxnSpPr>
        <p:spPr>
          <a:xfrm rot="5400000">
            <a:off x="5322099" y="3679033"/>
            <a:ext cx="285752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4286256"/>
            <a:ext cx="5429288" cy="34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Flecha derecha"/>
          <p:cNvSpPr/>
          <p:nvPr/>
        </p:nvSpPr>
        <p:spPr>
          <a:xfrm>
            <a:off x="857224" y="4500570"/>
            <a:ext cx="50006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4857759"/>
            <a:ext cx="7786742" cy="47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5429264"/>
            <a:ext cx="551164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43702" y="5643578"/>
            <a:ext cx="2143140" cy="22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GENERAL DE UN SÓLIDO RÍGIDO. ECUACIÓN DEL EJE CENTRAL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79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24907"/>
            <a:ext cx="8501122" cy="76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Resultado de imagen de disco gira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924944"/>
            <a:ext cx="2845550" cy="284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-xm2g0_yOZTs/TZc09MvZ0WI/AAAAAAAAAFg/DxltBtsSIGg/s320/superficies%2Bde%2Brevoluc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3816424" cy="34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85804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MAGNITUDES FUNDAMENTALES. VECTOR VELOCIDAD INSTANTÁNEA.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8596" y="1412776"/>
            <a:ext cx="428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</a:rPr>
              <a:t>VELOCIDAD INSTANTÁNEA O VERDADERA</a:t>
            </a:r>
            <a:endParaRPr lang="es-ES" sz="1600" dirty="0">
              <a:solidFill>
                <a:srgbClr val="C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20496"/>
            <a:ext cx="4572000" cy="292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3116"/>
            <a:ext cx="7643866" cy="72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3" y="3071810"/>
            <a:ext cx="308796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GENERAL DE UN SÓLIDO RÍGIDO. ECUACIÓN DEL EJE CENTRAL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80</a:t>
            </a:fld>
            <a:endParaRPr lang="es-E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500174"/>
            <a:ext cx="8215370" cy="98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4176" y="2285992"/>
            <a:ext cx="1374977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643182"/>
            <a:ext cx="928694" cy="24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2643182"/>
            <a:ext cx="29622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2938461"/>
            <a:ext cx="213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3857628"/>
            <a:ext cx="5429288" cy="2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4729173"/>
            <a:ext cx="165498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5157801"/>
            <a:ext cx="45148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ACELERACIÓN DEL SÓLIDO RÍGIDO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81</a:t>
            </a:fld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914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571612"/>
            <a:ext cx="1447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571612"/>
            <a:ext cx="27146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214554"/>
            <a:ext cx="3000396" cy="5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2357430"/>
            <a:ext cx="3214710" cy="39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143247"/>
            <a:ext cx="4214842" cy="55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4000504"/>
            <a:ext cx="3933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5143512"/>
            <a:ext cx="8001056" cy="50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ACELERACIÓN DEL SÓLIDO RÍGIDO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82</a:t>
            </a:fld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1428760" cy="34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143116"/>
            <a:ext cx="2928958" cy="2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3116"/>
            <a:ext cx="781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214686"/>
            <a:ext cx="81745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ACELERACIÓN DEL SÓLIDO RÍGIDO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83</a:t>
            </a:fld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3214710" cy="2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214554"/>
            <a:ext cx="2552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786058"/>
            <a:ext cx="3152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17 Grupo"/>
          <p:cNvGrpSpPr/>
          <p:nvPr/>
        </p:nvGrpSpPr>
        <p:grpSpPr>
          <a:xfrm>
            <a:off x="500034" y="3714752"/>
            <a:ext cx="8143932" cy="1000132"/>
            <a:chOff x="500034" y="3929066"/>
            <a:chExt cx="7858180" cy="857256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0034" y="3929066"/>
              <a:ext cx="76104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15 Rectángulo"/>
            <p:cNvSpPr/>
            <p:nvPr/>
          </p:nvSpPr>
          <p:spPr>
            <a:xfrm>
              <a:off x="752427" y="4000504"/>
              <a:ext cx="3000396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857224" y="4500570"/>
              <a:ext cx="7500990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714884"/>
            <a:ext cx="2500330" cy="21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714884"/>
            <a:ext cx="2571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4714884"/>
            <a:ext cx="819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4714884"/>
            <a:ext cx="2667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5429263"/>
            <a:ext cx="2786082" cy="2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Flecha derecha"/>
          <p:cNvSpPr/>
          <p:nvPr/>
        </p:nvSpPr>
        <p:spPr>
          <a:xfrm>
            <a:off x="2285984" y="5500702"/>
            <a:ext cx="64294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25 Conector recto de flecha"/>
          <p:cNvCxnSpPr/>
          <p:nvPr/>
        </p:nvCxnSpPr>
        <p:spPr>
          <a:xfrm rot="16200000" flipH="1">
            <a:off x="2714612" y="4143380"/>
            <a:ext cx="200026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47" y="5805264"/>
            <a:ext cx="197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Flecha derecha"/>
          <p:cNvSpPr/>
          <p:nvPr/>
        </p:nvSpPr>
        <p:spPr>
          <a:xfrm>
            <a:off x="2267744" y="5903561"/>
            <a:ext cx="64294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619767"/>
            <a:ext cx="240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ACELERACIÓN DEL SÓLIDO RÍGIDO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84</a:t>
            </a:fld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0"/>
            <a:ext cx="3214710" cy="2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214554"/>
            <a:ext cx="2552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786058"/>
            <a:ext cx="3152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286256"/>
            <a:ext cx="376777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4357694"/>
            <a:ext cx="32289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3786190"/>
            <a:ext cx="2949369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4786322"/>
            <a:ext cx="632887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2976" y="5286388"/>
            <a:ext cx="876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3108" y="5357826"/>
            <a:ext cx="45243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2976" y="5643578"/>
            <a:ext cx="2952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2976" y="5929330"/>
            <a:ext cx="4029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32 Conector recto"/>
          <p:cNvCxnSpPr/>
          <p:nvPr/>
        </p:nvCxnSpPr>
        <p:spPr>
          <a:xfrm>
            <a:off x="2500298" y="6143644"/>
            <a:ext cx="1500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rot="10800000" flipV="1">
            <a:off x="3357554" y="3286124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4643438" y="4237342"/>
            <a:ext cx="3767778" cy="40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527327" y="3643315"/>
            <a:ext cx="18838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NOTA: VER PÁGINA 8 DE VECTORES</a:t>
            </a:r>
            <a:endParaRPr lang="es-ES" sz="1100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557328"/>
            <a:ext cx="368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 de flecha"/>
          <p:cNvCxnSpPr>
            <a:endCxn id="23" idx="2"/>
          </p:cNvCxnSpPr>
          <p:nvPr/>
        </p:nvCxnSpPr>
        <p:spPr>
          <a:xfrm flipV="1">
            <a:off x="7300912" y="2081203"/>
            <a:ext cx="1" cy="1562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ACELERACIÓN DEL SÓLIDO RÍGIDO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85</a:t>
            </a:fld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3214710" cy="2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2"/>
            <a:ext cx="8572560" cy="7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PLANO DEL SÓLIDO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86</a:t>
            </a:fld>
            <a:endParaRPr lang="es-E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072494" cy="84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357430"/>
            <a:ext cx="46577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PLANO DEL SÓLIDO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87</a:t>
            </a:fld>
            <a:endParaRPr lang="es-E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00504"/>
            <a:ext cx="338384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11 Grupo"/>
          <p:cNvGrpSpPr/>
          <p:nvPr/>
        </p:nvGrpSpPr>
        <p:grpSpPr>
          <a:xfrm>
            <a:off x="428596" y="1500173"/>
            <a:ext cx="8358246" cy="1129193"/>
            <a:chOff x="428596" y="1500173"/>
            <a:chExt cx="8358246" cy="1129193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1500173"/>
              <a:ext cx="8358246" cy="1129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9 Rectángulo"/>
            <p:cNvSpPr/>
            <p:nvPr/>
          </p:nvSpPr>
          <p:spPr>
            <a:xfrm>
              <a:off x="7358082" y="1500174"/>
              <a:ext cx="57150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786058"/>
            <a:ext cx="467094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714620"/>
            <a:ext cx="2071702" cy="50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15 Grupo"/>
          <p:cNvGrpSpPr/>
          <p:nvPr/>
        </p:nvGrpSpPr>
        <p:grpSpPr>
          <a:xfrm>
            <a:off x="571472" y="3214686"/>
            <a:ext cx="4714908" cy="239234"/>
            <a:chOff x="571472" y="3214686"/>
            <a:chExt cx="4714908" cy="239234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1472" y="3214686"/>
              <a:ext cx="4714908" cy="23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14 Rectángulo"/>
            <p:cNvSpPr/>
            <p:nvPr/>
          </p:nvSpPr>
          <p:spPr>
            <a:xfrm>
              <a:off x="2786050" y="328612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3571876"/>
            <a:ext cx="3019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3929066"/>
            <a:ext cx="2524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3929066"/>
            <a:ext cx="33623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Rectángulo"/>
          <p:cNvSpPr/>
          <p:nvPr/>
        </p:nvSpPr>
        <p:spPr>
          <a:xfrm>
            <a:off x="5000628" y="3929066"/>
            <a:ext cx="14287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PLANO DEL SÓLIDO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88</a:t>
            </a:fld>
            <a:endParaRPr lang="es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09810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86058"/>
            <a:ext cx="64103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556897"/>
            <a:ext cx="1571636" cy="44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394461"/>
            <a:ext cx="8001056" cy="103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DEL SÓLIDO RÍGIDO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28596" y="1000108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MOVIMIENTO PLANO DEL SÓLIDO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89</a:t>
            </a:fld>
            <a:endParaRPr lang="es-ES"/>
          </a:p>
        </p:txBody>
      </p:sp>
      <p:sp>
        <p:nvSpPr>
          <p:cNvPr id="4" name="3 Arco"/>
          <p:cNvSpPr/>
          <p:nvPr/>
        </p:nvSpPr>
        <p:spPr>
          <a:xfrm>
            <a:off x="1835696" y="1628800"/>
            <a:ext cx="5184576" cy="4608512"/>
          </a:xfrm>
          <a:prstGeom prst="arc">
            <a:avLst>
              <a:gd name="adj1" fmla="val 16200000"/>
              <a:gd name="adj2" fmla="val 215229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4644008" y="1916832"/>
            <a:ext cx="1008112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5652120" y="1916832"/>
            <a:ext cx="936104" cy="43204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Elipse"/>
          <p:cNvSpPr/>
          <p:nvPr/>
        </p:nvSpPr>
        <p:spPr>
          <a:xfrm>
            <a:off x="4644008" y="393305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17 Conector recto"/>
          <p:cNvCxnSpPr>
            <a:endCxn id="13" idx="4"/>
          </p:cNvCxnSpPr>
          <p:nvPr/>
        </p:nvCxnSpPr>
        <p:spPr>
          <a:xfrm flipH="1">
            <a:off x="4666868" y="2924944"/>
            <a:ext cx="213738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6804248" y="2924944"/>
            <a:ext cx="360040" cy="97210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Elipse"/>
          <p:cNvSpPr/>
          <p:nvPr/>
        </p:nvSpPr>
        <p:spPr>
          <a:xfrm>
            <a:off x="6804248" y="2924944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5652120" y="1916832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4283968" y="400407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508104" y="15567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6876256" y="26008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</a:t>
            </a:r>
            <a:endParaRPr lang="es-ES" dirty="0"/>
          </a:p>
        </p:txBody>
      </p:sp>
      <p:sp>
        <p:nvSpPr>
          <p:cNvPr id="33" name="32 CuadroTexto"/>
          <p:cNvSpPr txBox="1"/>
          <p:nvPr/>
        </p:nvSpPr>
        <p:spPr>
          <a:xfrm>
            <a:off x="6300191" y="1745035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</a:t>
            </a:r>
            <a:r>
              <a:rPr lang="es-ES" b="1" baseline="-25000" dirty="0" smtClean="0"/>
              <a:t>A</a:t>
            </a:r>
            <a:endParaRPr lang="es-ES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7092279" y="3491716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</a:t>
            </a:r>
            <a:r>
              <a:rPr lang="es-ES" b="1" baseline="-25000" dirty="0" smtClean="0"/>
              <a:t>B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276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3 CINEMATICA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CINEMÁTICA DE LA PARTÍCULA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1000108"/>
            <a:ext cx="685804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b="1" dirty="0" smtClean="0"/>
              <a:t>MAGNITUDES FUNDAMENTALES. VECTOR VELOCIDAD INSTANTÁNEA.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8596" y="1428736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</a:rPr>
              <a:t>VECTOR VELOCIDAD INSTANTÁNEA</a:t>
            </a:r>
            <a:endParaRPr lang="es-ES" sz="1600" dirty="0">
              <a:solidFill>
                <a:srgbClr val="C00000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0"/>
            <a:ext cx="366245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15 Grupo"/>
          <p:cNvGrpSpPr/>
          <p:nvPr/>
        </p:nvGrpSpPr>
        <p:grpSpPr>
          <a:xfrm>
            <a:off x="4786314" y="4071942"/>
            <a:ext cx="3143272" cy="2005595"/>
            <a:chOff x="5286380" y="4643446"/>
            <a:chExt cx="3143272" cy="200559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6380" y="4643446"/>
              <a:ext cx="3143272" cy="2005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14 Rectángulo"/>
            <p:cNvSpPr/>
            <p:nvPr/>
          </p:nvSpPr>
          <p:spPr>
            <a:xfrm>
              <a:off x="5286380" y="4643446"/>
              <a:ext cx="857256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857364"/>
            <a:ext cx="714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786058"/>
            <a:ext cx="2500330" cy="7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1817</Words>
  <Application>Microsoft Office PowerPoint</Application>
  <PresentationFormat>Presentación en pantalla (4:3)</PresentationFormat>
  <Paragraphs>483</Paragraphs>
  <Slides>89</Slides>
  <Notes>89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89</vt:i4>
      </vt:variant>
    </vt:vector>
  </HeadingPairs>
  <TitlesOfParts>
    <vt:vector size="91" baseType="lpstr">
      <vt:lpstr>Tema de Office</vt:lpstr>
      <vt:lpstr>Equation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2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2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  <vt:lpstr>TEMA 3 CINEMATICA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VECTORES</dc:title>
  <dc:creator>Angel</dc:creator>
  <cp:lastModifiedBy>Alvaro</cp:lastModifiedBy>
  <cp:revision>184</cp:revision>
  <dcterms:created xsi:type="dcterms:W3CDTF">2013-04-26T10:35:47Z</dcterms:created>
  <dcterms:modified xsi:type="dcterms:W3CDTF">2015-11-03T12:45:09Z</dcterms:modified>
</cp:coreProperties>
</file>