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277" r:id="rId4"/>
    <p:sldId id="301" r:id="rId5"/>
    <p:sldId id="278" r:id="rId6"/>
    <p:sldId id="279" r:id="rId7"/>
    <p:sldId id="303" r:id="rId8"/>
    <p:sldId id="280" r:id="rId9"/>
    <p:sldId id="282" r:id="rId10"/>
    <p:sldId id="281" r:id="rId11"/>
    <p:sldId id="305" r:id="rId12"/>
    <p:sldId id="287" r:id="rId13"/>
    <p:sldId id="286" r:id="rId14"/>
    <p:sldId id="302" r:id="rId15"/>
    <p:sldId id="304" r:id="rId16"/>
    <p:sldId id="285" r:id="rId17"/>
    <p:sldId id="284" r:id="rId18"/>
    <p:sldId id="306" r:id="rId19"/>
    <p:sldId id="283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65FD-E630-44DC-A5EB-B9EDD483577D}" type="datetimeFigureOut">
              <a:rPr lang="es-ES" smtClean="0"/>
              <a:t>09/12/2015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8109-2936-499F-94A2-CE92CAEA9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097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9EBC-B1DE-47CC-ADFE-C5C509F206FB}" type="datetimeFigureOut">
              <a:rPr lang="es-ES" smtClean="0"/>
              <a:t>09/12/2015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CDA6-7FD9-448C-9A5A-8E8A8BAF1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324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FB13-5A97-44EA-913B-9258C65C182C}" type="datetime1">
              <a:rPr lang="es-ES" smtClean="0"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2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B13A-7B59-44FB-B845-288177536FEE}" type="datetime1">
              <a:rPr lang="es-ES" smtClean="0"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C28C-DD1D-4722-A946-6BA1036E8640}" type="datetime1">
              <a:rPr lang="es-ES" smtClean="0"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0C2A-6BB2-4FE6-80C7-D3F1364DC7C5}" type="datetime1">
              <a:rPr lang="es-ES" smtClean="0"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8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082-1379-4470-9497-5FA885E7E050}" type="datetime1">
              <a:rPr lang="es-ES" smtClean="0"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8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0689-7DF0-4EDE-8412-0320DA09981F}" type="datetime1">
              <a:rPr lang="es-ES" smtClean="0"/>
              <a:t>09/12/2015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4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4BF8-9A22-4C8A-A225-8A0D90310562}" type="datetime1">
              <a:rPr lang="es-ES" smtClean="0"/>
              <a:t>09/12/2015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5909-6371-4AB6-9CFC-847FC922F07A}" type="datetime1">
              <a:rPr lang="es-ES" smtClean="0"/>
              <a:t>09/12/2015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5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C818-9AD8-4C64-91F2-965773CB4BEF}" type="datetime1">
              <a:rPr lang="es-ES" smtClean="0"/>
              <a:t>09/12/2015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63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C616-B3BF-4DB1-92F9-DC53FD97CE52}" type="datetime1">
              <a:rPr lang="es-ES" smtClean="0"/>
              <a:t>09/12/2015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D36-811A-4053-AEB6-968D17B78515}" type="datetime1">
              <a:rPr lang="es-ES" smtClean="0"/>
              <a:t>09/12/2015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2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7AFD-7824-453D-B268-AC4B22039A43}" type="datetime1">
              <a:rPr lang="es-ES" smtClean="0"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8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2.wmf"/><Relationship Id="rId34" Type="http://schemas.openxmlformats.org/officeDocument/2006/relationships/oleObject" Target="../embeddings/oleObject30.bin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0.wmf"/><Relationship Id="rId25" Type="http://schemas.openxmlformats.org/officeDocument/2006/relationships/image" Target="../media/image44.wmf"/><Relationship Id="rId33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5" Type="http://schemas.openxmlformats.org/officeDocument/2006/relationships/image" Target="../media/image27.png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1.wmf"/><Relationship Id="rId31" Type="http://schemas.openxmlformats.org/officeDocument/2006/relationships/image" Target="../media/image47.wmf"/><Relationship Id="rId4" Type="http://schemas.openxmlformats.org/officeDocument/2006/relationships/image" Target="../media/image79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49.wmf"/><Relationship Id="rId8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55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44.wmf"/><Relationship Id="rId32" Type="http://schemas.openxmlformats.org/officeDocument/2006/relationships/image" Target="../media/image48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46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47.wmf"/><Relationship Id="rId8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INDICE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09550" y="3089523"/>
            <a:ext cx="1104900" cy="26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1279451" y="1521040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smtClean="0">
                <a:solidFill>
                  <a:schemeClr val="tx1"/>
                </a:solidFill>
              </a:rPr>
              <a:t>1.- Sistemas de partículas discretos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1279451" y="2496679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>
                <a:solidFill>
                  <a:schemeClr val="tx1"/>
                </a:solidFill>
              </a:rPr>
              <a:t>2</a:t>
            </a:r>
            <a:r>
              <a:rPr lang="es-ES" sz="1800" dirty="0" smtClean="0">
                <a:solidFill>
                  <a:schemeClr val="tx1"/>
                </a:solidFill>
              </a:rPr>
              <a:t>.- Energía de los sistemas de partículas 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7" name="AutoShape 2" descr="data:image/jpeg;base64,/9j/4AAQSkZJRgABAQAAAQABAAD/2wCEAAkGBhQSEBUUExQVFRUWGBgaGBgXGRYbGRcVGBoVGhYWGBoYHCceFxwjGRcXIC8gJCcpLCwsFx4xNTAqNScsLCkBCQoKDgwOGg8PGikkHyQpLywsLDQsLCwvLCwsLCwsLCwsLCwsLCwsLCwsLCksLCwsLCwsLCksLCwsLywsLCwsLP/AABEIAM0A9gMBIgACEQEDEQH/xAAbAAABBQEBAAAAAAAAAAAAAAADAAECBQYEB//EAEsQAAECBAMFBQUFBAcGBgMAAAECEQADITEEEkEFIlFhcQYygZGhE0KxwfAHFFJi0SMzguEkcpKTorLxFjRUc6PTJUNjZMLiFRc1/8QAGgEAAgMBAQAAAAAAAAAAAAAAAQMAAgQFBv/EADMRAAICAQMCAQsEAgMBAAAAAAABAhEDBBIhMUFxExQiMlFhgaGx4fAjM5HBBYI0QtEk/9oADAMBAAIRAxEAPwBmholCj1x44i0NE2hoICLQxETMIxCEGhNDtDwSEGhNEmhNEARaGaJNCaIQg0M0EaItBBREiGy8oP8AdSqTiFAsZUiZMSad5KTlJcWBb6Bil2NtFcxSkrysACkht7eINQACGY0EZ3qYLJ5LuPWmm8flexYtCaJgQxEajLRFvr4RAiCERCdNSggKKU5hTMQHALEjMzh6PAckuoVFvoiJEM0FKIZotZSgREM0FIiOWCVoG0M0EaGKYJWgbQmiZEM0QFECIZoI0M0QDINDw7Q8EBbNCETywssZToEGhRMiE0EgNoREEaGaIAhlhmibQiIhCDQzRMiEREIQaGIibQmiAIZYYiCNDNBId+yZGeVjEGgVg5z8qCsee7HxSEKUZgSAsbpyqIUoH8tUvxA6x6P2dTm+9J0OFnDT8INRyBHio8BHkqsTkCSSyVNQ2NKg/D4RwNVk25969x3dNDdgUWayTteWe7OTTSZmbWymzDxeO2XjUEOSkClQpKk1bVJp/E0eeEi6S48KOdf1iUol6h+BYcOIr6+cXh/kJx7FJaCD7npGVxT0r8I5ftJlgJwf4jJUGSoghJqwSL0UHPOweMXg8QpIGVagHFiW7yeABTB8bi1zEoTMmLWEURmUpQQDokKO6LUEU1Wp8ulxVDNLpvIOXN2azCz9xLggZRUbwZgztUU5frBkEKqCCOVf9PGAYTEJ9nLc5XSlncAlgDldvNJ9YPNw4JqGPFzxHvCo8ax2MeSW1dzjZMcdz7DtESISgoav/WAs9d4edeEN7biCm96gszlxcdWhyyrvwJeJ9uRymGyxNNQ4II4guIWWHWKaBkQxTBCITQStAiIYpgpTDERLBQJoUEywoNlaLfLCywXJCyxjs3ASmE0FaEUwbICaGaDFERyRLACaFlgpTCCINkAlMJoK0RyxYgMiEUwTLDFMQANoZZYEnS/GlS3NoK0MR5D5W1/FT+GF5JUi8I2yy7II/azhf+jzkmlSpkqX4OoAf1I827MTP2yQwUMiiQQ/dSklgRU0HlHqPY6X+3I1MmbXTMcpPMn4eMeadkx/SEf1V6/lBDeI9I4+VfrpeB2MT/8Anb8TSYjZcldTLlngrIm2lhWkcK+zGGIYyEhtUlYUnXQ1Bi3QGozCrfMD4wpyaO7MCSeCQ5JpXy1IOkdSWPHJW4r+DlrJki6Un/JQS+yUh8yTNSNCFu4Dgd5JuXbkHq8Z/amz1SpmUk3OU0YhgxpxFfkI3aJdiKaqTZixyptQgP5CjMYoe3OGbD4ZY3STWtlBc4FFrBg2h4xytVijCKaR1dLklOTTd0jt2Q6pCGLnKMwLEFqWLaN1cXg4wuXuZkg6ILpIdnyK6kMB4wPYCM2ElcQCAXNCFLDOKhxw4iO0JIqHUDce91axPKj8zHTxxuEW/YjmZHU5Je1nOlStAFV92hqWLoV3SORHQwwxCXY7hreli2vCl46QlK60fi1hw4t1pwOsRMs2PRlbwL6AnetRjVoZUl0f5+eIu4vqqArwuou1CKGrPa+ugiBKhq4/MKk8lCh8XMSmYQiqVKQwPd30F2NUmpbo/AnSJxK01IEwABygl3LkuD3ehCRzilqPZr5/n8Ftrl7H8vz+RxPA7ySnjRx5io8QIKhiHBccqwEYqXR9yx3hlSAbOQ8u/ExJeDet3HesT0IsOYKRzhkckn0pi5Y497RPLCKYEoLT73TOHYccwbzzGEMSR3kEdN4HoKKP9k+MMWaPfgW8Mu3JPLChInpVYg8rKHVKg48oUOUk+4lxa7F40IiHaHaMhrog0Jom0M0QFEWhGJNCaCSiLQ2WJtCaICiGWI5IK0M0GyUDyQ2SCtCaDYAOWGCX4EdfdFNB6WoYKocj4Nc0cEmlKfxQiL2PAn4k6VBtCZPcx8VSLnsWl8YHsUL5XbxDvHl+wGRi0jQKWkeSgI9Q7HN98Q1mmdWbXwaPM8LKI2gQLidMpyClv6Axzc/GePw+p0sH/Hfx+hqymhc04tYXFeRJ+jEZdWehoSOGqRfk/gRBJiXJB7oAJPOrD0CvDnEUoLOQMyu+OX4d2+Vm0srUx0ZPn8/PxnNUePz8/ECmySUFu8qngbXsyfnAO3sl9myF3yTljRssxUxQd+6XBSBeiosWq9OANbkpp0Yg+MN2uwwOxlKFMs1CiOKs6UlQ6JWBwOYHRzj1y9BeP/pt0Prte5/VFH2anD7ukEMylpficzs9nY8NItimvW/I6Hx+rxUdkv8Ad1akTFf5ZZryqYuMlOKeGrcuPxtWjHZp2/JR8DHqF+rLxBTJWvwuOJBFfDW94YpI/MOV9NLHwYwdBpd+fG9eRoacjwhiltKa8uY+Yh/vQj3MAk8KgUpccm+j1hygGtDwOrDUKuPOCrlg11FiLtSxH+kDyKHPmBU8ykX6ivIxG669A1fQBMwfAta4cU6Ma9Y5FYBnLFCj70oluasqWULahXSLSXNCuo0/l5fOJ5Yo8UJcossk48MqZU2Z7qkzQ7fm5uUD/wCHWHRi0F8yFIaiiwUmlnKaOeYjvm4ZKqkB+LB6DV79DApmHNPeAOu+3mc4a1FG9gIo4zj71/P3LboPt/X2AJw6JgoUrA6EgjzSKaZRCiE7ABQJCM9alJST45ylQbgVKaHin+vz+xb/AG+X3NHDNEmhAQ0lDNDRIiE0EFEWhRJoTRCURhNEmhNBJRFoTRKGaICiIEJok0Ll+vh61/h5wG6QVGyAT5/MuPHXyELK1W58TQDK3NstucEy/rXnSutvUcoYJ1FLaaXYekKQxln2WURjJXDfH+BZH+WPOJixL2qvVsTNFOcxaR8Y9G7OUxcnhmLf3cz9RHnO2gE7VnM1MWs8LTla6CObq+MyfuX1Z0NN+y17/wCjW5C4rxKuZoRryfwhwGNaC/hr6MfGCTAAC9gXJ4AXNuHL3oS0t4GreOZ30jpLg5z54AoSxavLgCxKhbmedL0jp7SYfPsSdxQrMOX7ST5+8fAQNdaG5q/BrGuoeOzaSc2xcWGqlyRzHs1A9GYj/WMmt4xfFGvRfut+5mN7HKPspnATB4OlNejiNClP11t9dIz/AGHO5OGoUg+aVD5RoCMrfhtyS/H8rt0fnTRppVii/wA6mbUxvLIHMk6i/S44Ea8ePwh0GvA9dKFwddOY4R0EQMyxY2NuuvTiOpa0aej4M3VcgSG6cBpzAGnIdeMSyRMEi9Rx1Gu83xHiBDGlfd5acxy+FxR4KlQKATcMFXuLEEgjgxFfC0QmTVI7wzBiXAqkBqqTqOafIR2ZYSkh6Wp8BWC1zwBP2gELBqC8O0NMw1XFDxBYtqxAp0LjlEXIuMzXYModU6jmnyiKdcSDtT5QlyEqqQDz18xDROWoKqkv00PAjQwotUXzSK7muCzAhssEAhEfVYz2aQZEJoI0JoNkB5YTQRoTRLIQCYWWJtCaJZCGWGCYK0M0SyAin6+cJvXnxFh/CG8YIofN+gv8h4wxSefkLliT9fgiknbovFcAwNaVq/oOtH6PCPWt+F6fqPCClPhp4W9GMJ/j6/O/j4wUQ69gf71KsN4+WVQ+useddqV5drYhzQYok9MyVfAx6LsH/eJRID5uoDg0B1YU8Dxjz/7QcO21cQkUzLQeTrlynPRyTHK1TvIn7v7OlplWN+P9GymByep5hnPlUj0iF68qHqxp6HwgzV+DcBZvX0iCEsNLl/V25WrwIjqHMoghLBuFPANx5ZY6ZshStnY4JDtKW7ajIDfi4JHLMNYB7Mu/EANwYkv6keAiywckKwuJBcEy5g6vJnpb1jLrf2X4mrR/vLwZ552F784flR6FUa3K9Dr9WjG9hFvNXUAmWAA3eLuB1pG2aGaN3ioXqlWSznTShtpyNsvnY+HAxNSXHz4c4mpOhqDx8AaeURSNDrY8eR5/H0jUnXDMzXcik/z5HX9Yj7Nqp8jQeH4fCnERNXHzb0Ph8+USKYPUrRzoU1qAXBoUc2/D6cKQQCJLlA8iLEadP0tHOJ2RwqiQWzaAlr/hDnpziu7b16B2bugZoiqWD+vD64WgwR9fGJrw+UZpn7NFN5ZCBlI7wzkPXQVgTz44es0GGnyT9VHAuUD3wT+ZOZzyOQ5vl0hRGft3CoIBm5hX92hS0u9N5WQOBwJvCjG9bhv7GtaPLXX5lwRCaHhNGoSM0O0OIoO12K9mnDqrSc5ANSkJBKW1dheKznsjuLQhudF80NGa/wD2Fhvwzv7KPkuOfa3bGVNkLRK9smZu5S2SyklQzJU9UZg3MQuWoglaZdYJt00a4CE0SUXJ6mnCtoTQ9MTRFoQESaE0RuiUDb9fAWHiYco4PT1J15//AGMSCfl5Du+tfCFl5c/0fwb1haLkcnL6oPnEXe9L20oVX5JavEwQ0dr8zSlfBnL/AOkMpFGuKCvD9TfxAiNhSOnY1MTJ/rgDo7P4kj6MYP7Uw21J/wDVlkf3SR8o32y/38o/nR5OG+ZjC/aun/xObf8Adyv8hHyEc3V+uvA36b9t+JrEjdTzCfJgT8vOE1S7aV639UwsPVIP5U+bAnWmg8Inlrap+Ra/iG5GOmndM5zXVAjV+VuoAL+dPAxd7BGaRPaoKPJ0TQ/wiqIiy7PzgDNQ7EpQf4SVBv7S4zaz9l/D6mnRr9ZfH6HlXYVX7UjRUp2F3SUqS3BiLxvE/Aseo4cmb4RhewMsfee93UEM13B/SN8iSSpLJ3iySKV4Nz+T8oGklthbBqYtzpAlij8Po+kJUsEcfq8FnrEuqyENfOQnhoog2rbiLxWT+0uHRuhS5hAFJaeDUdeVuFAYZPV4o97KQ0uSXajrCqsq7O595Nn68er6xKTLc5RVnZq0Fx4UHiIpl9tFuAmTLlIVRXtCFKUkkOwWA1DfIflFHtPbs2ZmebMWkl0pS0tJSKBwd1NGoEfzxz/yD6QRqjoo/wDZmxxmMlyQfaLCVD3BvTDZt0U7tamKfE9sUE5Jckr0ZZZ3JIGWXW5ZyoHyjKnHoFkpbUEGYfEBkKNXLiOeZtJRTZTJU9d0atQciBwppGKeoyz6s1Qw44eqjT7Q7U4hUuYVzPZTM4JCEpSSkg5wcgC0tRjnMZyZi80wFSZi1KDlSjlCv4hmmGg1VpaB4XDzZgVkQou1EIUQeFSGP1WLSV2SxClDMnKGqVqSMrPdKHNdOsUjjnPomy0skV6zK07QAJByhjolz4lTqu9H0hRopHYAZQFzi/5UBh/aPyENGlaLN7PmhHnWJd/qbWFEiITR2jm7SMZvtskFEnNYTgDqCDLJJI5NGnaM52uBKJOr4lg4/wDTUB1o3nGbUv0B+CPpFinY+HN5Ek2vLQdKXGoDdUxQ9tNlSkSs6JaEFJT+7SlJOYl8xAFLCvEWjVJFATwr41Jp+Z/OKPtaCdnzi34S9qe0R4q90N0pwXmUVDhF8V7uWXpootYk+WnWhETAgchO6nXdT5gD9YKg6fX1/ONUJcGaS5E0O3jcfB/08DEm+vr6vCCPg2vJz9cIMmRIgz9D40r4WeHI40+DCttL+kTy8j9X+EQMr+evMjqa+fSBdBqyKkuAC1Wd+DknzY+AhEOz6n0Zy3xfSnCCNVm5ngLADjWz8M0MU10cs3RwD5ufMjSKhoNgS06WeC0eeZD/AKeJjG/bBK/8SfjIlt4GYD6/CNbhZtZRZVVSyQRvJGYKOYB2s38XKMz9sy2x8o3eQOGi5kc/VtPIvA3aaL8m/EutnTc0mWXdkJc0rugm3P4Qchm4C9eTP5tGD2T29TKQlChmy7rKARLGWxKzmKycv5btWGmdvphcialAYgGWliSSKlc3eYch5QzzyMYpJC/NW3bZvWAST7odybDUkksBfUxyo7TSJC1KExK1hBcIeZR0qIKkkIcZTZRAcx5hiNthRBUc7XK1KXXUuSA/B38YFN2moISS4RZJLpSS2mUBJNXMZcupnkjtfQ0YsEcb3Lqa7C7XkYdX7GQEqy1VPWQpTmoCEkKIL2cwDF9qJpBeYUJIJaUAhjUZcymV5v4xmNmlU6bLlpWAVqSgEOAHLAlgSRG0w/2eJzAzJuYMXCUgF6MxUTS9aGsLx4cmT1UWnljDqzN4vHImKUQ2ZTd3Mr3Q5qcrkhyeekc6Mashh7wqAyQp2AGSW2boQY9Bw3Y/Co/8kLPFZKvTu8dItZcoJDJSlI4JSAA1qCNUdBLuzPLVrsjzbC9ncWs0lqQGYOAgEU/G3wixwnYGaW9rMQKg0zLPrlHSsbhoTRpjoca62xEtVN9ODN4bsPJSd5S1i4FEDNVy6KkVFOVzpa4bYsiX3JKBq5TmPmpyI72hmjTDBjh0ihEsk5dWMTzPjESmJgQmhwnaQCfqkNEyIUQNAcPtiRMDonSlfxpfyJBjtKWvHiClaKDG1dI7sDtmdJpKmqRowNDY2NI5y1XtR0Hh9jPYSWrwr5RnO1copk4UG/3hL3eqDxq5ItxMUmD+0OYAROSlYtmRuqFg7WVQnhrFntva0nEysOqUp2xUsKBDKSVJLZhpY1EDLkjkXAYRcWaWcndA/Ecrh7KuqlaJBPhFR2sAOBxG7UJRQtTfQacwS1GcNFqpBK2ILAH/ABEABtdzNo+/HB2vS+z8Q7jdSQ9HaZLHqAC3KLZejK41yiykLdCf6qf8qfSoPhEyPr/N5GojnwcxIlSnUKoQA5G+MoDVO8QW8oPMxCUJzKUEi4JIAcXq7crw1SSXItxt8BEq/lzOhHH/AFhwK8gPVx8m8zGandvcJKcGZnqoj2Yze8eG63VWvKKaZ9qaSlkoynivi70CaJOr5j4wl6mCGrBJm+VS4F+LB7kfWhjlxePly6zFJS1XUQMxURUBRBUwTRge9S0eejtJiMUcsoTV5qNJQoAt+YBxzdResHldlMbNJJSmW7OVqqRcdwFR8YS9ROXqRGLBGPrM02N7YSUVTmW6QTQJyitcyyHvwMUeL7dLIBGSWdTVSmBcF1ZRqaBI8o6MJ9nId52IURWksNyG8ovZ9PGLXB9h8JLvL9oeMxRV45Qw9DA8lnn1Yd+OPRGRwvaSZNnIQFrJVMlcwllguEJypFg7g28Y0322yh97kPcyTXmJiv1jSYHDIlFKZaEoAIYJATR+IrFB9uKf6ThTxlzKPwWl/jCMuF4muR8Mm+LPKkS3JBc8K9T+kQmYcP8AyH6Vj0/s72WwkzCSVrkJK1odSs84ElyHZMwAW0Aix/2MwX/Dp/vMR/3YutJNq1Qvy8VweQ4bELlklBymzhKHDFwzpp1FY6Nq7axGJSEz5q5gBcAhIZTKS9BwJ849V/2KwX/Dp/vMR/3Yznbvsxh5OGQqTKEtRmpSSFzTulEzd31qFwNNIktPkhFtvgizQk1wZPstu4zDaftpX+ZMeztHiOCJlzpZF0rlnyUkx7iu56mNOjfDEalW0RaGyxKGMbzJtItDZYmYaJYdpHLDNGS2125MuemXLQkpNyumYgqBy1pVJAJuYFgPtEClpQuWxKhVLsElwUgOcyrNUAlxpCPOsd1YzyEmro2OWE0ZXY/bkTsQJZSkIUQEqc7pZ2JIZYJ13TyhbU7YyloxMlDhaQUJJ7qyd1TMCQznrSoJiec49u5MHkJXVGjmYtCbqFCxYuxNQ4DtSFHlOFwyvcmpQVB2FVFPFTWqaDnCjBL/ACUk+Ir5jfNY+05pQSonMlSjqQeLO9KM0RMt6/EimrUHB4EFuQ160AqP1t1g6MESz0te9SwAADvX1hVmmgOQuA3D/XpURa4Yf0Ka2mIlNx/dYm0cmIQhCUqGaYTauQbu6SWcneSoEODQQWXi1Kwc0gJlgT5TBAGsrEVKjvk01Op4wHIuo0EkmchDk+zQQD+0UEpNN1QSd5RYUYGjR0TO0slEuYhSlzitIQcjpSE5kLJCluoEGWA2QXNmjOLw+Y1ck3JJL21hkyKONPodREcpVRVRinZcDtJPV+4kpRTLmCSpXD95MdjYUyxyzdmYnEHNOmObOtRWW4Xp0g2GSpgBmD6s4CWrpenGLXDrStNN1SaKzKQHNaoKlAkHg3iYZGMH6zKSlNeqgWyezmDSXxHt1091SEh6AUG+QB+YWjb7H2Ts9I/YypDjVaQpY6+1dXpGUl4clIIIuzZkPppmc6WgEyXMBqkEcAHIBOUKU9gTr1h8Xij0SFXlfU9KTtFBOUTEE6JzpNhZnbwaCLmgNmID2cgE9HvHmi5s5B3ChSaApSsOXNCBQ3p5x0S8RmcDI6bhwfCpLiotYw+OaL4FtSSuj0U86QnjCSsfMl92YtOrAqblQ09DFjI7RzE0UZagwbMCkvTUU84ZuRVTXc1iDUdR8Yp/tzkj+iKyl2nJ8P2J/WGwm3QtmS5oSEl2D9H4VMH+22V+xwxYfvJguS+4lr8hGHVO3E24GtsqObsjNfAyG91KknqmZMEW7xmOxmNSnBpSTZczQtVZOgreL0Y5H4h6xsxN7F4GeTjbOrPFB23D4ZP/ADUeeWY0W/3pP4h5whsqXjSJJmEOcwyZSSpLt3qNV/CK5n+mwwpyVHkWPlZZlmok+T/pHs61uTHju3ZZC2IY5GI4EFYPqI9KG2LbugOtiHhGj5ui2dqNWW+aE8VH/wCXVwHrCG1lcB6/KOhTM2+JbvGH279oS5c1SJKEAJLFSw5cFjQFhY0NYvsRt5kKKUgqALDNdWg7tegqfUec7ZmSsTnngFMxaS8tj+/GXMQolzcqykU46DHqpyikouh+FRk7K7GYgzVvuqzEqZgCVKqrdatzUUNfF5605s0lJAYEBZCilYY0ID3qCY7ezmJwwQsTkKOXKpICgmpADke8T9Xiy21tbDrygScqkEd090OjNRhcABgKFw9BHPUOLs1OdOqOLYSFmZnzPkBJSkCpS5OjHuljd2o5aLLG4yQsGeCFTMQ+eWKJllJdRZgVqJBXmNN6lb5+ctJMz2VZb2UXUActwzEpsDRzYxzSiMjB05i5FTQMAmvMk8qcHim6k4h23ydh2jLcZElLJAzFyriUVagJ6UEKBpwyVpoXUCzE0CAzHMxLuTR+esKKbA8HfMwipaWBUkG9RY1IpRqVrraFhJSDMQSsMVoa5YGZJDHgQKtyilRjixBqNHJLM4taCyMWykHRCkKLDQLSWGp1PhF7YEqLoJRmke0DoyrcV96ZNa1e8QfCByVE4Kc5fLiJA/6WKHyeAzlvLknjmFf+cuOrDN9zxLf8Th/P2ON9LRchUIxRsAlik+6HD1oTrW8dkmR7RC1BiESwo0YjKUJY896+sUyyoaMPMFudjYxb9nlOnFD/ANqs/wDVw8VTJQcSBkQfbSwSHYpNAGFwC5B+qRFWAKk5hNlqHVQcjS1r05RVTFGoDk5jYEtpoL/WsDVMUAxfxB/Tl8IIDtW6WBy+HUxPDzVBaVZshu6Q5bUAa0oztWK/25OgB6dePhEkJUSA7P1YeVosCjRYbaMp1ZyUJPuIQ4ccCS5FTyq0RxG2c6AhS1sCFJTuhIU5YhKACGOZuDnjWrkYBZylSVclMetcoJvyjs+7ZbS1L4ghfNspyginMRKYLXtJo22RMzJJcqde8SV1zEgMyFcw94sMLtyVmSpQMsAm28aENlFnKTegcaRSnZKjVMtZL1FRT4QeXsOaQyZJHMlj/mb0hsd/ZMVLY+tGtCkAoIzKTuklNQqzFJyuQ1GIu5LvTT/bVLP3bDuKieQCOBlrbnw8o81kdn8RR9wBQNF0HEgAXpzePUPtiSVYCWQQQnEJJa7LROAfnURTKpcbkOw7altZ5tsbD55bZsrKVx4ZqtxqBaO/7uUpzCegKBDDMXNmcZSHAL1Pq8A7PSZhQopO7mIIYu5Sk3ezE+cXBwC1ZQUlhcZXelGKlskvV240jVjUqX2MeTbb+4bB4xak90ZgkJNGSXfzPi9Aw1i+7JJV98lLK0b6ZhCRmcMn3QU6uDd2GsUJ2YnUHqVSx8qRZ9lZSU42WUlyc9lAnuqZgE1i+XE1CTvsTDkTnFV3Xcw3bvCmXjZiTQ5pnkVqKf8ACoecW0jGqVLRlDApSXBrVArQueelLGAfan//AEVm3X+rKI+Ig+zp6E4eS5mdxPdCiKUq6mFr2jNpUnduh2quPRdzs+8qUS5FCbEpSHTpxq5Zhc1Dw4UMtQc2UbyZgTUJCUg5gXI4011hjj6sDMPikjyJLQy5ilXCv8I+XSN6wJ9zC87XYGrFZJaiFS1FKXAIANXKgG94EcQDS8YXa6vaLzoWC5LNuuoso0YAElVm/SNT2gSUySye8wKiSyRfMqlBRooV5gSFJGUMpACQSc7jK92cOz2DaGMGqUYS2m3TNyW5nDMpKcBlCgUkMU9SwYgBr2eOROMYBCi5KiQolsp3Q/HS0XmGqCFjPKIUFO5SCBmJTlLBQKDvc6xy4LZYUpSt4ywpKd1IBUCQ7BSnB1zcdC9MlpLqar9pzSMcSUtbulqMlRN2LKNSH0EMjDhBSFMJYIBIBCnYUoAQfK8dMjATApnZIBCSSQGCj3X3rOfF7wXH7KWouiWpTEPQZmOrXqQ/gbBoo5FvcATtv2YCZaShmzEM5U1XpW5rqAIUHT2bcl1AUBq1CQxS7spiLilIUUexPkpcQezNkS502XKSVutaUA5QaqIALAub2H8o5VlEtbBK3QoguvvEH+rSLrD4ABQJKlMQWJYFulR4QFfZ6USSc1fzRu83kIWoj3OTH7UUVFKZKBLClBFFOBmJdyqprFjtueJGHky5a0qE5CJ00vvCYAsJQS9MoWoMBq7mJTdnAhIrukkWbeNXJLAPqY5puDQuWHSHSAAWAN96166msLljcWMjlUioGLlKJ9rn/gyEEfxfr5RJGPQkKEpS0lScpfIkFJUklJy37opyi2weClNVCfEfrHZNw0oIUyEAtwEMWF1dlPLq6oqtgBUxSsqiMrFwsoLlxcBzFnj9lITJWpQdQDhRmTFkVFgTHTsWSlKN0AHUtXxLdYsZe8mqVDiFN8iY14sMdvPUy5M0t3HQxexFBc9CSHBBuKd0ka8Y1kjAoHup8Afi8dkrDB91LnkHPkI6hsmcx/YzaNdCtSBSlTUxeEI4l6TKzlLK/RRXGSAX3B/DX4wdOVv5fzjqnbMmIfNLUkj8TJPkaxzpS7sxahykFjSjgkajXWHKUG+H8xLjJdV8hwtL29In7cfh9P5xAo6ecNYcel4vaqwU7oIvGMlTJFjoOBjafaph32SFX/aYcsNDYl/GM/8A7NqyLUVBQTLUspS4UUpBLAzEBKXIar3h+2faCfPwn3NGHzfut/OkACWXYORnLgAlki7PHL1WaE2trOnpcU4KW5dTK9nZpTKUzgZ3oWulNfSLQzjUsfF/WKLB7Lx0sHIgVqQVIU2WgIZeuZo7TLxQy55YD3y+gJJoS5GoGUm1YtHWQhBRFT00nJyOteKYsQHa1if7VLxa9mdoZMTLmEOlLkgM7FKg/gK3tGZxKZ4CsxAd3BQUpIY5k5VApJf3iQS46RDDSpiSFVzg1UgAd4KfMyWDEZeHDSM89bKSa+BaGnUWmXnbxPtMapYO6QkuGq8uTu5nYClTWzc44cHNKZSQSTlACsoNHJIvpY1MDXiXDpBJVYmx1J3g7Gx414AxzKWVpUQp3BpmTlAPeIfeDP3rAA3pGXFqZY23HwHZYLJ1OnEzwpAWyirgS1DUup6aVtXUQFW2MozZnS7agguAzlRc1Tam/wAqhRPqzpUAoEKcCgDbztRmDMG5PAnzAMCr2j1FACCWbKRlJpcucg4xPOJ7rToHko9GWicWFJDjvAVJ3WOtnZ3I1oIrU4bQkpANgXZhlrqQxD3LjSrmw0xQCWypDBs4YAaV726ARa4uC0QGKWXysoEWcKDEBIoBUgsKUFyQYrkz5Mr9JhhjjD1QM2SEJCQkHKAlIJeiiLF94c2ABKaEWZRdIUCQoUqVUdRKlMBanIuQOEJWOUlIUUMKftCc+n4UBmo7lwAWrHFi8cpXdWVJAfKUgs6U8qCzcHrFEmxnU6cHIKlKmKclLJFWqGLkBR3WU/4qGmkKfJKyolYJVRltdne1AXSSkB91tI5RNWmUDkAqQ2RyQwLgs6SQ4YmoFI604SYtLrZAIc5UpLJdnsQkuFPyFe6YIaHXjJMpASvOVXZJq1QK5aAMAzB7wozk/De0mLKKAGpWskk11Z3o3hCi2yPcO33mkSenrBAvnAkpA0g8hi9BQE+UdrlHK4Y82eyWp1ap8fD1Mc+JQr2OYDKCS6j7wAoampdJD8SHFY6XdRSzNl9RAESxMmAKFEhSgxaiEqJT/FrGLJJTVxNONOL5AYeWoJzLDaEFgc1aWvyu0FnTGFaJIDBy5oSa5WABA84CEhKl0fIW4ZgVKv0b15Q89ITZ3IId+AB+ukVUm4rku4+kdmHnlKe6WuHNwz1pwrHdJxbj/T6rAMBKTNSSEpQErysK6AA1sQ7/AMqQWTKG/fdfXUEAE/WkPxZmn6XYRkgnwupd7BwSpqynK4MqYWoS6Mpdq5a8eMU83ZCvZKGU92aH3XZMuzs7bvqeJjpwONXJPtJZyqKSknVlAg1PQRxze0c9KS6yoKSsEHXdILtxjPnnunu9xrwJKFGE9iSQCPEjixe2r8422wlpyKyS0JTnBJlZ1J7oBqs5q/Ic4xW0tqrM4qSSjKAE5SRlyimXhGv7ObQXNl4gLLlCkpBYAs2VyRcsBU1g4eZfAGdPZZbypZangT3m5tbwiSwQkqCgGD5nswzE+AB8oN7ovVSUnoX1gXtjkJ1GZraAkXjZLIoLajHDG5vcauTtLDTApAxCUBTpyzETUOl1MxKWIKiGq1nDxR7U2mlEtBSUTFJUULXnBzISnMF7u9mrlcirCM/gcLkKlBS91BJGYsp7u9qkWs1LwJGMqDlAsGc1zO5Jue8dY4m5XwdWUy0mbYmrIpkAylwDnVRqbxdO8NNRWkNiMcZiS6ga6Noz5a182qzaihRiSkpBZTrUioNMuZRUz1JqK8TBBiyoe0srMEOAl2GZi7flHSKyTYt2WImkuCVX90KJLUzAgOmho7Co5mOKXIAKmzqS5SQyksoqYVfKkqIbKDZWjUMnDCqlEqy0YmhoGKgLli0Hw2AR7SU6UlKpj5WoCnJZ3ZO+d0MOsUtJFVyV0zFBOd17wG9nqAzMkMoOwB3W60NBJk50kpU28CaAnVlBKSGoO84DacLfCbOTNxpSX3llSrEKG9ulJGQh62hbVwwBl+8nJmyrZQOYKozMGIcM0RzXCRakVZXSinKVDeSQGJJdWRFAwd3OopWljLJSmrAHvFQUGoakKsSxNRo8VEuaEIVOIzLSJRDk3W1KaAFm5CO3ASQZieKwipckFZTZzYcLHlBkVaDKnTBvZQtTKLHM4DkKOWmVnDlyRTjHOnEKL90m6S5SDwDAuDbiaBxxlISJntEEMlOcKqd9myksQBlNgzCK7EK9nJmlLMgmgoFAKQllNymqs1hFlzwFKzr+4GY/tEF1gpBJIyXLkBsxK3YKs0cykKCitxlOYBIShI9mgCpSCMwBHB9HMPL2mVyA6QxKfCmUWvRIHxeOTDTVTkTAtSjlCDepzqGYEn04V4xZX3C/YQJYsPdG6AQVbzOwZnBzGIy9qlbpJIcjKQATR8oCjRIs4ArV3EH2fg0rVLqoDcJD3BIDAtRgaQydnJSpIF1JVvGpYF2rF9yQeBsFsoziv2aCouCHKmy1qAkaqetOkKOOWgmaplFLZk7uuUgOeZvCiO/a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data:image/jpeg;base64,/9j/4AAQSkZJRgABAQAAAQABAAD/2wCEAAkGBhQSEBUUExQVFRUWGBgaGBgXGRYbGRcVGBoVGhYWGBoYHCceFxwjGRcXIC8gJCcpLCwsFx4xNTAqNScsLCkBCQoKDgwOGg8PGikkHyQpLywsLDQsLCwvLCwsLCwsLCwsLCwsLCwsLCwsLCksLCwsLCwsLCksLCwsLywsLCwsLP/AABEIAM0A9gMBIgACEQEDEQH/xAAbAAABBQEBAAAAAAAAAAAAAAADAAECBQYEB//EAEsQAAECBAMFBQUFBAcGBgMAAAECEQADITEEEkEFIlFhcQYygZGhE0KxwfAHFFJi0SMzguEkcpKTorLxFjRUc6PTJUNjZMLiFRc1/8QAGgEAAgMBAQAAAAAAAAAAAAAAAQMAAgQFBv/EADMRAAICAQMCAQsEAgMBAAAAAAABAhEDBBIhMUFxExQiMlFhgaGx4fAjM5HBBYI0QtEk/9oADAMBAAIRAxEAPwBmholCj1x44i0NE2hoICLQxETMIxCEGhNDtDwSEGhNEmhNEARaGaJNCaIQg0M0EaItBBREiGy8oP8AdSqTiFAsZUiZMSad5KTlJcWBb6Bil2NtFcxSkrysACkht7eINQACGY0EZ3qYLJ5LuPWmm8flexYtCaJgQxEajLRFvr4RAiCERCdNSggKKU5hTMQHALEjMzh6PAckuoVFvoiJEM0FKIZotZSgREM0FIiOWCVoG0M0EaGKYJWgbQmiZEM0QFECIZoI0M0QDINDw7Q8EBbNCETywssZToEGhRMiE0EgNoREEaGaIAhlhmibQiIhCDQzRMiEREIQaGIibQmiAIZYYiCNDNBId+yZGeVjEGgVg5z8qCsee7HxSEKUZgSAsbpyqIUoH8tUvxA6x6P2dTm+9J0OFnDT8INRyBHio8BHkqsTkCSSyVNQ2NKg/D4RwNVk25969x3dNDdgUWayTteWe7OTTSZmbWymzDxeO2XjUEOSkClQpKk1bVJp/E0eeEi6S48KOdf1iUol6h+BYcOIr6+cXh/kJx7FJaCD7npGVxT0r8I5ftJlgJwf4jJUGSoghJqwSL0UHPOweMXg8QpIGVagHFiW7yeABTB8bi1zEoTMmLWEURmUpQQDokKO6LUEU1Wp8ulxVDNLpvIOXN2azCz9xLggZRUbwZgztUU5frBkEKqCCOVf9PGAYTEJ9nLc5XSlncAlgDldvNJ9YPNw4JqGPFzxHvCo8ax2MeSW1dzjZMcdz7DtESISgoav/WAs9d4edeEN7biCm96gszlxcdWhyyrvwJeJ9uRymGyxNNQ4II4guIWWHWKaBkQxTBCITQStAiIYpgpTDERLBQJoUEywoNlaLfLCywXJCyxjs3ASmE0FaEUwbICaGaDFERyRLACaFlgpTCCINkAlMJoK0RyxYgMiEUwTLDFMQANoZZYEnS/GlS3NoK0MR5D5W1/FT+GF5JUi8I2yy7II/azhf+jzkmlSpkqX4OoAf1I827MTP2yQwUMiiQQ/dSklgRU0HlHqPY6X+3I1MmbXTMcpPMn4eMeadkx/SEf1V6/lBDeI9I4+VfrpeB2MT/8Anb8TSYjZcldTLlngrIm2lhWkcK+zGGIYyEhtUlYUnXQ1Bi3QGozCrfMD4wpyaO7MCSeCQ5JpXy1IOkdSWPHJW4r+DlrJki6Un/JQS+yUh8yTNSNCFu4Dgd5JuXbkHq8Z/amz1SpmUk3OU0YhgxpxFfkI3aJdiKaqTZixyptQgP5CjMYoe3OGbD4ZY3STWtlBc4FFrBg2h4xytVijCKaR1dLklOTTd0jt2Q6pCGLnKMwLEFqWLaN1cXg4wuXuZkg6ILpIdnyK6kMB4wPYCM2ElcQCAXNCFLDOKhxw4iO0JIqHUDce91axPKj8zHTxxuEW/YjmZHU5Je1nOlStAFV92hqWLoV3SORHQwwxCXY7hreli2vCl46QlK60fi1hw4t1pwOsRMs2PRlbwL6AnetRjVoZUl0f5+eIu4vqqArwuou1CKGrPa+ugiBKhq4/MKk8lCh8XMSmYQiqVKQwPd30F2NUmpbo/AnSJxK01IEwABygl3LkuD3ehCRzilqPZr5/n8Ftrl7H8vz+RxPA7ySnjRx5io8QIKhiHBccqwEYqXR9yx3hlSAbOQ8u/ExJeDet3HesT0IsOYKRzhkckn0pi5Y497RPLCKYEoLT73TOHYccwbzzGEMSR3kEdN4HoKKP9k+MMWaPfgW8Mu3JPLChInpVYg8rKHVKg48oUOUk+4lxa7F40IiHaHaMhrog0Jom0M0QFEWhGJNCaCSiLQ2WJtCaICiGWI5IK0M0GyUDyQ2SCtCaDYAOWGCX4EdfdFNB6WoYKocj4Nc0cEmlKfxQiL2PAn4k6VBtCZPcx8VSLnsWl8YHsUL5XbxDvHl+wGRi0jQKWkeSgI9Q7HN98Q1mmdWbXwaPM8LKI2gQLidMpyClv6Axzc/GePw+p0sH/Hfx+hqymhc04tYXFeRJ+jEZdWehoSOGqRfk/gRBJiXJB7oAJPOrD0CvDnEUoLOQMyu+OX4d2+Vm0srUx0ZPn8/PxnNUePz8/ECmySUFu8qngbXsyfnAO3sl9myF3yTljRssxUxQd+6XBSBeiosWq9OANbkpp0Yg+MN2uwwOxlKFMs1CiOKs6UlQ6JWBwOYHRzj1y9BeP/pt0Prte5/VFH2anD7ukEMylpficzs9nY8NItimvW/I6Hx+rxUdkv8Ad1akTFf5ZZryqYuMlOKeGrcuPxtWjHZp2/JR8DHqF+rLxBTJWvwuOJBFfDW94YpI/MOV9NLHwYwdBpd+fG9eRoacjwhiltKa8uY+Yh/vQj3MAk8KgUpccm+j1hygGtDwOrDUKuPOCrlg11FiLtSxH+kDyKHPmBU8ykX6ivIxG669A1fQBMwfAta4cU6Ma9Y5FYBnLFCj70oluasqWULahXSLSXNCuo0/l5fOJ5Yo8UJcossk48MqZU2Z7qkzQ7fm5uUD/wCHWHRi0F8yFIaiiwUmlnKaOeYjvm4ZKqkB+LB6DV79DApmHNPeAOu+3mc4a1FG9gIo4zj71/P3LboPt/X2AJw6JgoUrA6EgjzSKaZRCiE7ABQJCM9alJST45ylQbgVKaHin+vz+xb/AG+X3NHDNEmhAQ0lDNDRIiE0EFEWhRJoTRCURhNEmhNBJRFoTRKGaICiIEJok0Ll+vh61/h5wG6QVGyAT5/MuPHXyELK1W58TQDK3NstucEy/rXnSutvUcoYJ1FLaaXYekKQxln2WURjJXDfH+BZH+WPOJixL2qvVsTNFOcxaR8Y9G7OUxcnhmLf3cz9RHnO2gE7VnM1MWs8LTla6CObq+MyfuX1Z0NN+y17/wCjW5C4rxKuZoRryfwhwGNaC/hr6MfGCTAAC9gXJ4AXNuHL3oS0t4GreOZ30jpLg5z54AoSxavLgCxKhbmedL0jp7SYfPsSdxQrMOX7ST5+8fAQNdaG5q/BrGuoeOzaSc2xcWGqlyRzHs1A9GYj/WMmt4xfFGvRfut+5mN7HKPspnATB4OlNejiNClP11t9dIz/AGHO5OGoUg+aVD5RoCMrfhtyS/H8rt0fnTRppVii/wA6mbUxvLIHMk6i/S44Ea8ePwh0GvA9dKFwddOY4R0EQMyxY2NuuvTiOpa0aej4M3VcgSG6cBpzAGnIdeMSyRMEi9Rx1Gu83xHiBDGlfd5acxy+FxR4KlQKATcMFXuLEEgjgxFfC0QmTVI7wzBiXAqkBqqTqOafIR2ZYSkh6Wp8BWC1zwBP2gELBqC8O0NMw1XFDxBYtqxAp0LjlEXIuMzXYModU6jmnyiKdcSDtT5QlyEqqQDz18xDROWoKqkv00PAjQwotUXzSK7muCzAhssEAhEfVYz2aQZEJoI0JoNkB5YTQRoTRLIQCYWWJtCaJZCGWGCYK0M0SyAin6+cJvXnxFh/CG8YIofN+gv8h4wxSefkLliT9fgiknbovFcAwNaVq/oOtH6PCPWt+F6fqPCClPhp4W9GMJ/j6/O/j4wUQ69gf71KsN4+WVQ+useddqV5drYhzQYok9MyVfAx6LsH/eJRID5uoDg0B1YU8Dxjz/7QcO21cQkUzLQeTrlynPRyTHK1TvIn7v7OlplWN+P9GymByep5hnPlUj0iF68qHqxp6HwgzV+DcBZvX0iCEsNLl/V25WrwIjqHMoghLBuFPANx5ZY6ZshStnY4JDtKW7ajIDfi4JHLMNYB7Mu/EANwYkv6keAiywckKwuJBcEy5g6vJnpb1jLrf2X4mrR/vLwZ552F784flR6FUa3K9Dr9WjG9hFvNXUAmWAA3eLuB1pG2aGaN3ioXqlWSznTShtpyNsvnY+HAxNSXHz4c4mpOhqDx8AaeURSNDrY8eR5/H0jUnXDMzXcik/z5HX9Yj7Nqp8jQeH4fCnERNXHzb0Ph8+USKYPUrRzoU1qAXBoUc2/D6cKQQCJLlA8iLEadP0tHOJ2RwqiQWzaAlr/hDnpziu7b16B2bugZoiqWD+vD64WgwR9fGJrw+UZpn7NFN5ZCBlI7wzkPXQVgTz44es0GGnyT9VHAuUD3wT+ZOZzyOQ5vl0hRGft3CoIBm5hX92hS0u9N5WQOBwJvCjG9bhv7GtaPLXX5lwRCaHhNGoSM0O0OIoO12K9mnDqrSc5ANSkJBKW1dheKznsjuLQhudF80NGa/wD2Fhvwzv7KPkuOfa3bGVNkLRK9smZu5S2SyklQzJU9UZg3MQuWoglaZdYJt00a4CE0SUXJ6mnCtoTQ9MTRFoQESaE0RuiUDb9fAWHiYco4PT1J15//AGMSCfl5Du+tfCFl5c/0fwb1haLkcnL6oPnEXe9L20oVX5JavEwQ0dr8zSlfBnL/AOkMpFGuKCvD9TfxAiNhSOnY1MTJ/rgDo7P4kj6MYP7Uw21J/wDVlkf3SR8o32y/38o/nR5OG+ZjC/aun/xObf8Adyv8hHyEc3V+uvA36b9t+JrEjdTzCfJgT8vOE1S7aV639UwsPVIP5U+bAnWmg8Inlrap+Ra/iG5GOmndM5zXVAjV+VuoAL+dPAxd7BGaRPaoKPJ0TQ/wiqIiy7PzgDNQ7EpQf4SVBv7S4zaz9l/D6mnRr9ZfH6HlXYVX7UjRUp2F3SUqS3BiLxvE/Aseo4cmb4RhewMsfee93UEM13B/SN8iSSpLJ3iySKV4Nz+T8oGklthbBqYtzpAlij8Po+kJUsEcfq8FnrEuqyENfOQnhoog2rbiLxWT+0uHRuhS5hAFJaeDUdeVuFAYZPV4o97KQ0uSXajrCqsq7O595Nn68er6xKTLc5RVnZq0Fx4UHiIpl9tFuAmTLlIVRXtCFKUkkOwWA1DfIflFHtPbs2ZmebMWkl0pS0tJSKBwd1NGoEfzxz/yD6QRqjoo/wDZmxxmMlyQfaLCVD3BvTDZt0U7tamKfE9sUE5Jckr0ZZZ3JIGWXW5ZyoHyjKnHoFkpbUEGYfEBkKNXLiOeZtJRTZTJU9d0atQciBwppGKeoyz6s1Qw44eqjT7Q7U4hUuYVzPZTM4JCEpSSkg5wcgC0tRjnMZyZi80wFSZi1KDlSjlCv4hmmGg1VpaB4XDzZgVkQou1EIUQeFSGP1WLSV2SxClDMnKGqVqSMrPdKHNdOsUjjnPomy0skV6zK07QAJByhjolz4lTqu9H0hRopHYAZQFzi/5UBh/aPyENGlaLN7PmhHnWJd/qbWFEiITR2jm7SMZvtskFEnNYTgDqCDLJJI5NGnaM52uBKJOr4lg4/wDTUB1o3nGbUv0B+CPpFinY+HN5Ek2vLQdKXGoDdUxQ9tNlSkSs6JaEFJT+7SlJOYl8xAFLCvEWjVJFATwr41Jp+Z/OKPtaCdnzi34S9qe0R4q90N0pwXmUVDhF8V7uWXpootYk+WnWhETAgchO6nXdT5gD9YKg6fX1/ONUJcGaS5E0O3jcfB/08DEm+vr6vCCPg2vJz9cIMmRIgz9D40r4WeHI40+DCttL+kTy8j9X+EQMr+evMjqa+fSBdBqyKkuAC1Wd+DknzY+AhEOz6n0Zy3xfSnCCNVm5ngLADjWz8M0MU10cs3RwD5ufMjSKhoNgS06WeC0eeZD/AKeJjG/bBK/8SfjIlt4GYD6/CNbhZtZRZVVSyQRvJGYKOYB2s38XKMz9sy2x8o3eQOGi5kc/VtPIvA3aaL8m/EutnTc0mWXdkJc0rugm3P4Qchm4C9eTP5tGD2T29TKQlChmy7rKARLGWxKzmKycv5btWGmdvphcialAYgGWliSSKlc3eYch5QzzyMYpJC/NW3bZvWAST7odybDUkksBfUxyo7TSJC1KExK1hBcIeZR0qIKkkIcZTZRAcx5hiNthRBUc7XK1KXXUuSA/B38YFN2moISS4RZJLpSS2mUBJNXMZcupnkjtfQ0YsEcb3Lqa7C7XkYdX7GQEqy1VPWQpTmoCEkKIL2cwDF9qJpBeYUJIJaUAhjUZcymV5v4xmNmlU6bLlpWAVqSgEOAHLAlgSRG0w/2eJzAzJuYMXCUgF6MxUTS9aGsLx4cmT1UWnljDqzN4vHImKUQ2ZTd3Mr3Q5qcrkhyeekc6Mashh7wqAyQp2AGSW2boQY9Bw3Y/Co/8kLPFZKvTu8dItZcoJDJSlI4JSAA1qCNUdBLuzPLVrsjzbC9ncWs0lqQGYOAgEU/G3wixwnYGaW9rMQKg0zLPrlHSsbhoTRpjoca62xEtVN9ODN4bsPJSd5S1i4FEDNVy6KkVFOVzpa4bYsiX3JKBq5TmPmpyI72hmjTDBjh0ihEsk5dWMTzPjESmJgQmhwnaQCfqkNEyIUQNAcPtiRMDonSlfxpfyJBjtKWvHiClaKDG1dI7sDtmdJpKmqRowNDY2NI5y1XtR0Hh9jPYSWrwr5RnO1copk4UG/3hL3eqDxq5ItxMUmD+0OYAROSlYtmRuqFg7WVQnhrFntva0nEysOqUp2xUsKBDKSVJLZhpY1EDLkjkXAYRcWaWcndA/Ecrh7KuqlaJBPhFR2sAOBxG7UJRQtTfQacwS1GcNFqpBK2ILAH/ABEABtdzNo+/HB2vS+z8Q7jdSQ9HaZLHqAC3KLZejK41yiykLdCf6qf8qfSoPhEyPr/N5GojnwcxIlSnUKoQA5G+MoDVO8QW8oPMxCUJzKUEi4JIAcXq7crw1SSXItxt8BEq/lzOhHH/AFhwK8gPVx8m8zGandvcJKcGZnqoj2Yze8eG63VWvKKaZ9qaSlkoynivi70CaJOr5j4wl6mCGrBJm+VS4F+LB7kfWhjlxePly6zFJS1XUQMxURUBRBUwTRge9S0eejtJiMUcsoTV5qNJQoAt+YBxzdResHldlMbNJJSmW7OVqqRcdwFR8YS9ROXqRGLBGPrM02N7YSUVTmW6QTQJyitcyyHvwMUeL7dLIBGSWdTVSmBcF1ZRqaBI8o6MJ9nId52IURWksNyG8ovZ9PGLXB9h8JLvL9oeMxRV45Qw9DA8lnn1Yd+OPRGRwvaSZNnIQFrJVMlcwllguEJypFg7g28Y0322yh97kPcyTXmJiv1jSYHDIlFKZaEoAIYJATR+IrFB9uKf6ThTxlzKPwWl/jCMuF4muR8Mm+LPKkS3JBc8K9T+kQmYcP8AyH6Vj0/s72WwkzCSVrkJK1odSs84ElyHZMwAW0Aix/2MwX/Dp/vMR/3YutJNq1Qvy8VweQ4bELlklBymzhKHDFwzpp1FY6Nq7axGJSEz5q5gBcAhIZTKS9BwJ849V/2KwX/Dp/vMR/3Yznbvsxh5OGQqTKEtRmpSSFzTulEzd31qFwNNIktPkhFtvgizQk1wZPstu4zDaftpX+ZMeztHiOCJlzpZF0rlnyUkx7iu56mNOjfDEalW0RaGyxKGMbzJtItDZYmYaJYdpHLDNGS2125MuemXLQkpNyumYgqBy1pVJAJuYFgPtEClpQuWxKhVLsElwUgOcyrNUAlxpCPOsd1YzyEmro2OWE0ZXY/bkTsQJZSkIUQEqc7pZ2JIZYJ13TyhbU7YyloxMlDhaQUJJ7qyd1TMCQznrSoJiec49u5MHkJXVGjmYtCbqFCxYuxNQ4DtSFHlOFwyvcmpQVB2FVFPFTWqaDnCjBL/ACUk+Ir5jfNY+05pQSonMlSjqQeLO9KM0RMt6/EimrUHB4EFuQ160AqP1t1g6MESz0te9SwAADvX1hVmmgOQuA3D/XpURa4Yf0Ka2mIlNx/dYm0cmIQhCUqGaYTauQbu6SWcneSoEODQQWXi1Kwc0gJlgT5TBAGsrEVKjvk01Op4wHIuo0EkmchDk+zQQD+0UEpNN1QSd5RYUYGjR0TO0slEuYhSlzitIQcjpSE5kLJCluoEGWA2QXNmjOLw+Y1ck3JJL21hkyKONPodREcpVRVRinZcDtJPV+4kpRTLmCSpXD95MdjYUyxyzdmYnEHNOmObOtRWW4Xp0g2GSpgBmD6s4CWrpenGLXDrStNN1SaKzKQHNaoKlAkHg3iYZGMH6zKSlNeqgWyezmDSXxHt1091SEh6AUG+QB+YWjb7H2Ts9I/YypDjVaQpY6+1dXpGUl4clIIIuzZkPppmc6WgEyXMBqkEcAHIBOUKU9gTr1h8Xij0SFXlfU9KTtFBOUTEE6JzpNhZnbwaCLmgNmID2cgE9HvHmi5s5B3ChSaApSsOXNCBQ3p5x0S8RmcDI6bhwfCpLiotYw+OaL4FtSSuj0U86QnjCSsfMl92YtOrAqblQ09DFjI7RzE0UZagwbMCkvTUU84ZuRVTXc1iDUdR8Yp/tzkj+iKyl2nJ8P2J/WGwm3QtmS5oSEl2D9H4VMH+22V+xwxYfvJguS+4lr8hGHVO3E24GtsqObsjNfAyG91KknqmZMEW7xmOxmNSnBpSTZczQtVZOgreL0Y5H4h6xsxN7F4GeTjbOrPFB23D4ZP/ADUeeWY0W/3pP4h5whsqXjSJJmEOcwyZSSpLt3qNV/CK5n+mwwpyVHkWPlZZlmok+T/pHs61uTHju3ZZC2IY5GI4EFYPqI9KG2LbugOtiHhGj5ui2dqNWW+aE8VH/wCXVwHrCG1lcB6/KOhTM2+JbvGH279oS5c1SJKEAJLFSw5cFjQFhY0NYvsRt5kKKUgqALDNdWg7tegqfUec7ZmSsTnngFMxaS8tj+/GXMQolzcqykU46DHqpyikouh+FRk7K7GYgzVvuqzEqZgCVKqrdatzUUNfF5605s0lJAYEBZCilYY0ID3qCY7ezmJwwQsTkKOXKpICgmpADke8T9Xiy21tbDrygScqkEd090OjNRhcABgKFw9BHPUOLs1OdOqOLYSFmZnzPkBJSkCpS5OjHuljd2o5aLLG4yQsGeCFTMQ+eWKJllJdRZgVqJBXmNN6lb5+ctJMz2VZb2UXUActwzEpsDRzYxzSiMjB05i5FTQMAmvMk8qcHim6k4h23ydh2jLcZElLJAzFyriUVagJ6UEKBpwyVpoXUCzE0CAzHMxLuTR+esKKbA8HfMwipaWBUkG9RY1IpRqVrraFhJSDMQSsMVoa5YGZJDHgQKtyilRjixBqNHJLM4taCyMWykHRCkKLDQLSWGp1PhF7YEqLoJRmke0DoyrcV96ZNa1e8QfCByVE4Kc5fLiJA/6WKHyeAzlvLknjmFf+cuOrDN9zxLf8Th/P2ON9LRchUIxRsAlik+6HD1oTrW8dkmR7RC1BiESwo0YjKUJY896+sUyyoaMPMFudjYxb9nlOnFD/ANqs/wDVw8VTJQcSBkQfbSwSHYpNAGFwC5B+qRFWAKk5hNlqHVQcjS1r05RVTFGoDk5jYEtpoL/WsDVMUAxfxB/Tl8IIDtW6WBy+HUxPDzVBaVZshu6Q5bUAa0oztWK/25OgB6dePhEkJUSA7P1YeVosCjRYbaMp1ZyUJPuIQ4ccCS5FTyq0RxG2c6AhS1sCFJTuhIU5YhKACGOZuDnjWrkYBZylSVclMetcoJvyjs+7ZbS1L4ghfNspyginMRKYLXtJo22RMzJJcqde8SV1zEgMyFcw94sMLtyVmSpQMsAm28aENlFnKTegcaRSnZKjVMtZL1FRT4QeXsOaQyZJHMlj/mb0hsd/ZMVLY+tGtCkAoIzKTuklNQqzFJyuQ1GIu5LvTT/bVLP3bDuKieQCOBlrbnw8o81kdn8RR9wBQNF0HEgAXpzePUPtiSVYCWQQQnEJJa7LROAfnURTKpcbkOw7altZ5tsbD55bZsrKVx4ZqtxqBaO/7uUpzCegKBDDMXNmcZSHAL1Pq8A7PSZhQopO7mIIYu5Sk3ezE+cXBwC1ZQUlhcZXelGKlskvV240jVjUqX2MeTbb+4bB4xak90ZgkJNGSXfzPi9Aw1i+7JJV98lLK0b6ZhCRmcMn3QU6uDd2GsUJ2YnUHqVSx8qRZ9lZSU42WUlyc9lAnuqZgE1i+XE1CTvsTDkTnFV3Xcw3bvCmXjZiTQ5pnkVqKf8ACoecW0jGqVLRlDApSXBrVArQueelLGAfan//AEVm3X+rKI+Ig+zp6E4eS5mdxPdCiKUq6mFr2jNpUnduh2quPRdzs+8qUS5FCbEpSHTpxq5Zhc1Dw4UMtQc2UbyZgTUJCUg5gXI4011hjj6sDMPikjyJLQy5ilXCv8I+XSN6wJ9zC87XYGrFZJaiFS1FKXAIANXKgG94EcQDS8YXa6vaLzoWC5LNuuoso0YAElVm/SNT2gSUySye8wKiSyRfMqlBRooV5gSFJGUMpACQSc7jK92cOz2DaGMGqUYS2m3TNyW5nDMpKcBlCgUkMU9SwYgBr2eOROMYBCi5KiQolsp3Q/HS0XmGqCFjPKIUFO5SCBmJTlLBQKDvc6xy4LZYUpSt4ywpKd1IBUCQ7BSnB1zcdC9MlpLqar9pzSMcSUtbulqMlRN2LKNSH0EMjDhBSFMJYIBIBCnYUoAQfK8dMjATApnZIBCSSQGCj3X3rOfF7wXH7KWouiWpTEPQZmOrXqQ/gbBoo5FvcATtv2YCZaShmzEM5U1XpW5rqAIUHT2bcl1AUBq1CQxS7spiLilIUUexPkpcQezNkS502XKSVutaUA5QaqIALAub2H8o5VlEtbBK3QoguvvEH+rSLrD4ABQJKlMQWJYFulR4QFfZ6USSc1fzRu83kIWoj3OTH7UUVFKZKBLClBFFOBmJdyqprFjtueJGHky5a0qE5CJ00vvCYAsJQS9MoWoMBq7mJTdnAhIrukkWbeNXJLAPqY5puDQuWHSHSAAWAN96166msLljcWMjlUioGLlKJ9rn/gyEEfxfr5RJGPQkKEpS0lScpfIkFJUklJy37opyi2weClNVCfEfrHZNw0oIUyEAtwEMWF1dlPLq6oqtgBUxSsqiMrFwsoLlxcBzFnj9lITJWpQdQDhRmTFkVFgTHTsWSlKN0AHUtXxLdYsZe8mqVDiFN8iY14sMdvPUy5M0t3HQxexFBc9CSHBBuKd0ka8Y1kjAoHup8Afi8dkrDB91LnkHPkI6hsmcx/YzaNdCtSBSlTUxeEI4l6TKzlLK/RRXGSAX3B/DX4wdOVv5fzjqnbMmIfNLUkj8TJPkaxzpS7sxahykFjSjgkajXWHKUG+H8xLjJdV8hwtL29In7cfh9P5xAo6ecNYcel4vaqwU7oIvGMlTJFjoOBjafaph32SFX/aYcsNDYl/GM/8A7NqyLUVBQTLUspS4UUpBLAzEBKXIar3h+2faCfPwn3NGHzfut/OkACWXYORnLgAlki7PHL1WaE2trOnpcU4KW5dTK9nZpTKUzgZ3oWulNfSLQzjUsfF/WKLB7Lx0sHIgVqQVIU2WgIZeuZo7TLxQy55YD3y+gJJoS5GoGUm1YtHWQhBRFT00nJyOteKYsQHa1if7VLxa9mdoZMTLmEOlLkgM7FKg/gK3tGZxKZ4CsxAd3BQUpIY5k5VApJf3iQS46RDDSpiSFVzg1UgAd4KfMyWDEZeHDSM89bKSa+BaGnUWmXnbxPtMapYO6QkuGq8uTu5nYClTWzc44cHNKZSQSTlACsoNHJIvpY1MDXiXDpBJVYmx1J3g7Gx414AxzKWVpUQp3BpmTlAPeIfeDP3rAA3pGXFqZY23HwHZYLJ1OnEzwpAWyirgS1DUup6aVtXUQFW2MozZnS7agguAzlRc1Tam/wAqhRPqzpUAoEKcCgDbztRmDMG5PAnzAMCr2j1FACCWbKRlJpcucg4xPOJ7rToHko9GWicWFJDjvAVJ3WOtnZ3I1oIrU4bQkpANgXZhlrqQxD3LjSrmw0xQCWypDBs4YAaV726ARa4uC0QGKWXysoEWcKDEBIoBUgsKUFyQYrkz5Mr9JhhjjD1QM2SEJCQkHKAlIJeiiLF94c2ABKaEWZRdIUCQoUqVUdRKlMBanIuQOEJWOUlIUUMKftCc+n4UBmo7lwAWrHFi8cpXdWVJAfKUgs6U8qCzcHrFEmxnU6cHIKlKmKclLJFWqGLkBR3WU/4qGmkKfJKyolYJVRltdne1AXSSkB91tI5RNWmUDkAqQ2RyQwLgs6SQ4YmoFI604SYtLrZAIc5UpLJdnsQkuFPyFe6YIaHXjJMpASvOVXZJq1QK5aAMAzB7wozk/De0mLKKAGpWskk11Z3o3hCi2yPcO33mkSenrBAvnAkpA0g8hi9BQE+UdrlHK4Y82eyWp1ap8fD1Mc+JQr2OYDKCS6j7wAoampdJD8SHFY6XdRSzNl9RAESxMmAKFEhSgxaiEqJT/FrGLJJTVxNONOL5AYeWoJzLDaEFgc1aWvyu0FnTGFaJIDBy5oSa5WABA84CEhKl0fIW4ZgVKv0b15Q89ITZ3IId+AB+ukVUm4rku4+kdmHnlKe6WuHNwz1pwrHdJxbj/T6rAMBKTNSSEpQErysK6AA1sQ7/AMqQWTKG/fdfXUEAE/WkPxZmn6XYRkgnwupd7BwSpqynK4MqYWoS6Mpdq5a8eMU83ZCvZKGU92aH3XZMuzs7bvqeJjpwONXJPtJZyqKSknVlAg1PQRxze0c9KS6yoKSsEHXdILtxjPnnunu9xrwJKFGE9iSQCPEjixe2r8422wlpyKyS0JTnBJlZ1J7oBqs5q/Ic4xW0tqrM4qSSjKAE5SRlyimXhGv7ObQXNl4gLLlCkpBYAs2VyRcsBU1g4eZfAGdPZZbypZangT3m5tbwiSwQkqCgGD5nswzE+AB8oN7ovVSUnoX1gXtjkJ1GZraAkXjZLIoLajHDG5vcauTtLDTApAxCUBTpyzETUOl1MxKWIKiGq1nDxR7U2mlEtBSUTFJUULXnBzISnMF7u9mrlcirCM/gcLkKlBS91BJGYsp7u9qkWs1LwJGMqDlAsGc1zO5Jue8dY4m5XwdWUy0mbYmrIpkAylwDnVRqbxdO8NNRWkNiMcZiS6ga6Noz5a182qzaihRiSkpBZTrUioNMuZRUz1JqK8TBBiyoe0srMEOAl2GZi7flHSKyTYt2WImkuCVX90KJLUzAgOmho7Co5mOKXIAKmzqS5SQyksoqYVfKkqIbKDZWjUMnDCqlEqy0YmhoGKgLli0Hw2AR7SU6UlKpj5WoCnJZ3ZO+d0MOsUtJFVyV0zFBOd17wG9nqAzMkMoOwB3W60NBJk50kpU28CaAnVlBKSGoO84DacLfCbOTNxpSX3llSrEKG9ulJGQh62hbVwwBl+8nJmyrZQOYKozMGIcM0RzXCRakVZXSinKVDeSQGJJdWRFAwd3OopWljLJSmrAHvFQUGoakKsSxNRo8VEuaEIVOIzLSJRDk3W1KaAFm5CO3ASQZieKwipckFZTZzYcLHlBkVaDKnTBvZQtTKLHM4DkKOWmVnDlyRTjHOnEKL90m6S5SDwDAuDbiaBxxlISJntEEMlOcKqd9myksQBlNgzCK7EK9nJmlLMgmgoFAKQllNymqs1hFlzwFKzr+4GY/tEF1gpBJIyXLkBsxK3YKs0cykKCitxlOYBIShI9mgCpSCMwBHB9HMPL2mVyA6QxKfCmUWvRIHxeOTDTVTkTAtSjlCDepzqGYEn04V4xZX3C/YQJYsPdG6AQVbzOwZnBzGIy9qlbpJIcjKQATR8oCjRIs4ArV3EH2fg0rVLqoDcJD3BIDAtRgaQydnJSpIF1JVvGpYF2rF9yQeBsFsoziv2aCouCHKmy1qAkaqetOkKOOWgmaplFLZk7uuUgOeZvCiO/aE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1279447" y="3411099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smtClean="0">
                <a:solidFill>
                  <a:schemeClr val="tx1"/>
                </a:solidFill>
              </a:rPr>
              <a:t>3.- Dinámica del solido rígido 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279447" y="4434383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>
                <a:solidFill>
                  <a:schemeClr val="tx1"/>
                </a:solidFill>
              </a:rPr>
              <a:t>4</a:t>
            </a:r>
            <a:r>
              <a:rPr lang="es-ES" sz="1800" dirty="0" smtClean="0">
                <a:solidFill>
                  <a:schemeClr val="tx1"/>
                </a:solidFill>
              </a:rPr>
              <a:t>.- Trabajo y energía de un solido  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t2.gstatic.com/images?q=tbn:ANd9GcSN7e8QgVbHJWGcv3VXBKs9hYZItm0yjkqCBDMDw8TppnT7kb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05" y="4305300"/>
            <a:ext cx="3653684" cy="21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10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3950"/>
            <a:ext cx="6619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266950"/>
            <a:ext cx="1257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57350"/>
            <a:ext cx="2219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343150"/>
            <a:ext cx="586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133725"/>
            <a:ext cx="4286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529158"/>
            <a:ext cx="7591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506643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5306289" y="3036740"/>
            <a:ext cx="1801091" cy="911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3352751" y="3724275"/>
            <a:ext cx="2070822" cy="6814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11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3950"/>
            <a:ext cx="6619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048745"/>
            <a:ext cx="529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4" y="2820311"/>
            <a:ext cx="2200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2403006"/>
            <a:ext cx="4051589" cy="39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12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3950"/>
            <a:ext cx="6619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47838"/>
            <a:ext cx="5000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709738"/>
            <a:ext cx="2181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700338"/>
            <a:ext cx="1990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009900"/>
            <a:ext cx="30289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4138613"/>
            <a:ext cx="8067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ENERGIA DE LOS SISTEMAS </a:t>
            </a:r>
            <a:r>
              <a:rPr lang="es-ES" sz="1600" dirty="0">
                <a:solidFill>
                  <a:schemeClr val="tx1"/>
                </a:solidFill>
              </a:rPr>
              <a:t>DE </a:t>
            </a:r>
            <a:r>
              <a:rPr lang="es-ES" sz="1600" dirty="0" smtClean="0">
                <a:solidFill>
                  <a:schemeClr val="tx1"/>
                </a:solidFill>
              </a:rPr>
              <a:t>PARTICULAS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13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62038"/>
            <a:ext cx="439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828800"/>
            <a:ext cx="3876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09900"/>
            <a:ext cx="811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438775"/>
            <a:ext cx="7124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1963"/>
            <a:ext cx="874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ENERGIA DE LOS SISTEMAS </a:t>
            </a:r>
            <a:r>
              <a:rPr lang="es-ES" sz="1600" dirty="0">
                <a:solidFill>
                  <a:schemeClr val="tx1"/>
                </a:solidFill>
              </a:rPr>
              <a:t>DE </a:t>
            </a:r>
            <a:r>
              <a:rPr lang="es-ES" sz="1600" dirty="0" smtClean="0">
                <a:solidFill>
                  <a:schemeClr val="tx1"/>
                </a:solidFill>
              </a:rPr>
              <a:t>PARTICULAS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14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66813"/>
            <a:ext cx="457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1704975"/>
            <a:ext cx="3114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24138"/>
            <a:ext cx="3486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590800"/>
            <a:ext cx="2266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352800"/>
            <a:ext cx="2781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4" y="3228975"/>
            <a:ext cx="2486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00500"/>
            <a:ext cx="3638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5924545"/>
            <a:ext cx="2486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981575"/>
            <a:ext cx="483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295900"/>
            <a:ext cx="272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3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ENERGIA DE LOS SISTEMAS </a:t>
            </a:r>
            <a:r>
              <a:rPr lang="es-ES" sz="1600" dirty="0">
                <a:solidFill>
                  <a:schemeClr val="tx1"/>
                </a:solidFill>
              </a:rPr>
              <a:t>DE </a:t>
            </a:r>
            <a:r>
              <a:rPr lang="es-ES" sz="1600" dirty="0" smtClean="0">
                <a:solidFill>
                  <a:schemeClr val="tx1"/>
                </a:solidFill>
              </a:rPr>
              <a:t>PARTICULAS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15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66813"/>
            <a:ext cx="457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4378036" y="1423567"/>
            <a:ext cx="4152468" cy="3882736"/>
            <a:chOff x="4378036" y="1049482"/>
            <a:chExt cx="4152468" cy="3882736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036" y="1049482"/>
              <a:ext cx="4152468" cy="388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17 Conector recto de flecha"/>
            <p:cNvCxnSpPr/>
            <p:nvPr/>
          </p:nvCxnSpPr>
          <p:spPr>
            <a:xfrm flipH="1" flipV="1">
              <a:off x="6897767" y="1839586"/>
              <a:ext cx="256601" cy="6732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18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106500"/>
                </p:ext>
              </p:extLst>
            </p:nvPr>
          </p:nvGraphicFramePr>
          <p:xfrm>
            <a:off x="7154368" y="1987634"/>
            <a:ext cx="289497" cy="377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Equation" r:id="rId6" imgW="203040" imgH="279360" progId="Equation.DSMT4">
                    <p:embed/>
                  </p:oleObj>
                </mc:Choice>
                <mc:Fallback>
                  <p:oleObj name="Equation" r:id="rId6" imgW="2030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54368" y="1987634"/>
                          <a:ext cx="289497" cy="377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19 Conector recto de flecha"/>
            <p:cNvCxnSpPr/>
            <p:nvPr/>
          </p:nvCxnSpPr>
          <p:spPr>
            <a:xfrm>
              <a:off x="7154364" y="2512809"/>
              <a:ext cx="812000" cy="1888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20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822931"/>
                </p:ext>
              </p:extLst>
            </p:nvPr>
          </p:nvGraphicFramePr>
          <p:xfrm>
            <a:off x="7635875" y="2195513"/>
            <a:ext cx="32385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Equation" r:id="rId8" imgW="228600" imgH="279360" progId="Equation.DSMT4">
                    <p:embed/>
                  </p:oleObj>
                </mc:Choice>
                <mc:Fallback>
                  <p:oleObj name="Equation" r:id="rId8" imgW="2286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5875" y="2195513"/>
                          <a:ext cx="32385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2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96220"/>
                </p:ext>
              </p:extLst>
            </p:nvPr>
          </p:nvGraphicFramePr>
          <p:xfrm>
            <a:off x="8005763" y="2473325"/>
            <a:ext cx="35877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Equation" r:id="rId10" imgW="253800" imgH="279360" progId="Equation.DSMT4">
                    <p:embed/>
                  </p:oleObj>
                </mc:Choice>
                <mc:Fallback>
                  <p:oleObj name="Equation" r:id="rId10" imgW="2538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5763" y="2473325"/>
                          <a:ext cx="358775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22 Conector recto de flecha"/>
            <p:cNvCxnSpPr/>
            <p:nvPr/>
          </p:nvCxnSpPr>
          <p:spPr>
            <a:xfrm flipV="1">
              <a:off x="4779818" y="2701636"/>
              <a:ext cx="3186546" cy="18980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2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7466336"/>
                </p:ext>
              </p:extLst>
            </p:nvPr>
          </p:nvGraphicFramePr>
          <p:xfrm>
            <a:off x="6557963" y="3538538"/>
            <a:ext cx="23495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12" imgW="164880" imgH="279360" progId="Equation.DSMT4">
                    <p:embed/>
                  </p:oleObj>
                </mc:Choice>
                <mc:Fallback>
                  <p:oleObj name="Equation" r:id="rId12" imgW="1648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7963" y="3538538"/>
                          <a:ext cx="23495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24 CuadroTexto"/>
          <p:cNvSpPr txBox="1"/>
          <p:nvPr/>
        </p:nvSpPr>
        <p:spPr>
          <a:xfrm>
            <a:off x="568036" y="1524012"/>
            <a:ext cx="399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EL MOMENTO LINEAL DEL CM ES NULO</a:t>
            </a:r>
            <a:endParaRPr lang="es-E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2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90266"/>
              </p:ext>
            </p:extLst>
          </p:nvPr>
        </p:nvGraphicFramePr>
        <p:xfrm>
          <a:off x="568036" y="2886899"/>
          <a:ext cx="14239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14" imgW="1180800" imgH="634680" progId="Equation.DSMT4">
                  <p:embed/>
                </p:oleObj>
              </mc:Choice>
              <mc:Fallback>
                <p:oleObj name="Equation" r:id="rId14" imgW="1180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036" y="2886899"/>
                        <a:ext cx="14239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2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286808"/>
              </p:ext>
            </p:extLst>
          </p:nvPr>
        </p:nvGraphicFramePr>
        <p:xfrm>
          <a:off x="2430463" y="2213998"/>
          <a:ext cx="1346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16" imgW="1117440" imgH="279360" progId="Equation.DSMT4">
                  <p:embed/>
                </p:oleObj>
              </mc:Choice>
              <mc:Fallback>
                <p:oleObj name="Equation" r:id="rId16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213998"/>
                        <a:ext cx="1346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2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48831"/>
              </p:ext>
            </p:extLst>
          </p:nvPr>
        </p:nvGraphicFramePr>
        <p:xfrm>
          <a:off x="749300" y="2213998"/>
          <a:ext cx="13001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8" imgW="1079280" imgH="279360" progId="Equation.DSMT4">
                  <p:embed/>
                </p:oleObj>
              </mc:Choice>
              <mc:Fallback>
                <p:oleObj name="Equation" r:id="rId18" imgW="107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213998"/>
                        <a:ext cx="13001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28 Conector recto de flecha"/>
          <p:cNvCxnSpPr/>
          <p:nvPr/>
        </p:nvCxnSpPr>
        <p:spPr>
          <a:xfrm>
            <a:off x="2036618" y="3281805"/>
            <a:ext cx="6788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2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970702"/>
              </p:ext>
            </p:extLst>
          </p:nvPr>
        </p:nvGraphicFramePr>
        <p:xfrm>
          <a:off x="2806700" y="2933135"/>
          <a:ext cx="1408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20" imgW="1168200" imgH="558720" progId="Equation.DSMT4">
                  <p:embed/>
                </p:oleObj>
              </mc:Choice>
              <mc:Fallback>
                <p:oleObj name="Equation" r:id="rId20" imgW="1168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933135"/>
                        <a:ext cx="1408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3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87755"/>
              </p:ext>
            </p:extLst>
          </p:nvPr>
        </p:nvGraphicFramePr>
        <p:xfrm>
          <a:off x="602528" y="3948558"/>
          <a:ext cx="21129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22" imgW="1752480" imgH="558720" progId="Equation.DSMT4">
                  <p:embed/>
                </p:oleObj>
              </mc:Choice>
              <mc:Fallback>
                <p:oleObj name="Equation" r:id="rId22" imgW="17524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28" y="3948558"/>
                        <a:ext cx="211296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3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54264"/>
              </p:ext>
            </p:extLst>
          </p:nvPr>
        </p:nvGraphicFramePr>
        <p:xfrm>
          <a:off x="2738438" y="3917385"/>
          <a:ext cx="1362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24" imgW="1130040" imgH="596880" progId="Equation.DSMT4">
                  <p:embed/>
                </p:oleObj>
              </mc:Choice>
              <mc:Fallback>
                <p:oleObj name="Equation" r:id="rId24" imgW="11300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3917385"/>
                        <a:ext cx="1362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3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64385"/>
              </p:ext>
            </p:extLst>
          </p:nvPr>
        </p:nvGraphicFramePr>
        <p:xfrm>
          <a:off x="566738" y="4766698"/>
          <a:ext cx="21590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26" imgW="1790640" imgH="558720" progId="Equation.DSMT4">
                  <p:embed/>
                </p:oleObj>
              </mc:Choice>
              <mc:Fallback>
                <p:oleObj name="Equation" r:id="rId26" imgW="1790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766698"/>
                        <a:ext cx="21590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3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15234"/>
              </p:ext>
            </p:extLst>
          </p:nvPr>
        </p:nvGraphicFramePr>
        <p:xfrm>
          <a:off x="2668588" y="4720660"/>
          <a:ext cx="1530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28" imgW="1269720" imgH="596880" progId="Equation.DSMT4">
                  <p:embed/>
                </p:oleObj>
              </mc:Choice>
              <mc:Fallback>
                <p:oleObj name="Equation" r:id="rId28" imgW="12697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4720660"/>
                        <a:ext cx="1530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3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02502"/>
              </p:ext>
            </p:extLst>
          </p:nvPr>
        </p:nvGraphicFramePr>
        <p:xfrm>
          <a:off x="1147763" y="5844610"/>
          <a:ext cx="1025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30" imgW="850680" imgH="279360" progId="Equation.DSMT4">
                  <p:embed/>
                </p:oleObj>
              </mc:Choice>
              <mc:Fallback>
                <p:oleObj name="Equation" r:id="rId3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844610"/>
                        <a:ext cx="10255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3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58965"/>
              </p:ext>
            </p:extLst>
          </p:nvPr>
        </p:nvGraphicFramePr>
        <p:xfrm>
          <a:off x="1153534" y="6301955"/>
          <a:ext cx="1101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32" imgW="914400" imgH="279360" progId="Equation.DSMT4">
                  <p:embed/>
                </p:oleObj>
              </mc:Choice>
              <mc:Fallback>
                <p:oleObj name="Equation" r:id="rId32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534" y="6301955"/>
                        <a:ext cx="1101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2376054" y="5902043"/>
            <a:ext cx="276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Momento lineal de ambas partículas respecto del CM</a:t>
            </a:r>
            <a:endParaRPr lang="es-ES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5250873" y="6237328"/>
            <a:ext cx="6788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3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8101"/>
              </p:ext>
            </p:extLst>
          </p:nvPr>
        </p:nvGraphicFramePr>
        <p:xfrm>
          <a:off x="6381750" y="6068448"/>
          <a:ext cx="10096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34" imgW="838080" imgH="279360" progId="Equation.DSMT4">
                  <p:embed/>
                </p:oleObj>
              </mc:Choice>
              <mc:Fallback>
                <p:oleObj name="Equation" r:id="rId34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6068448"/>
                        <a:ext cx="10096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3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ENERGIA DE LOS SISTEMAS DE PARTICULAS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16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66813"/>
            <a:ext cx="457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800225"/>
            <a:ext cx="3152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24188"/>
            <a:ext cx="6724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429000"/>
            <a:ext cx="1695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14875"/>
            <a:ext cx="7038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5410200"/>
            <a:ext cx="307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DINAMICA DEL SOLIDO RIGIDO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AutoShape 2" descr="Resultado de imagen de movimiento del sólido ríg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0" y="1807152"/>
            <a:ext cx="7166006" cy="37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DINAMICA DEL SOLIDO RIGIDO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18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9663"/>
            <a:ext cx="548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9263"/>
            <a:ext cx="5829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352675"/>
            <a:ext cx="3009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00450"/>
            <a:ext cx="5724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85800" y="4067176"/>
            <a:ext cx="8262938" cy="514349"/>
            <a:chOff x="685800" y="4286251"/>
            <a:chExt cx="8262938" cy="514349"/>
          </a:xfrm>
        </p:grpSpPr>
        <p:grpSp>
          <p:nvGrpSpPr>
            <p:cNvPr id="6" name="5 Grupo"/>
            <p:cNvGrpSpPr/>
            <p:nvPr/>
          </p:nvGrpSpPr>
          <p:grpSpPr>
            <a:xfrm>
              <a:off x="685800" y="4286251"/>
              <a:ext cx="8262938" cy="238124"/>
              <a:chOff x="685800" y="4286251"/>
              <a:chExt cx="8262938" cy="238124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4295775"/>
                <a:ext cx="54102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9"/>
              <a:stretch/>
            </p:blipFill>
            <p:spPr bwMode="auto">
              <a:xfrm>
                <a:off x="6086475" y="4286251"/>
                <a:ext cx="2862263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552950"/>
              <a:ext cx="48291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"/>
          <a:stretch/>
        </p:blipFill>
        <p:spPr bwMode="auto">
          <a:xfrm>
            <a:off x="5699331" y="4333875"/>
            <a:ext cx="2720769" cy="24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19</a:t>
            </a:fld>
            <a:endParaRPr lang="es-E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0"/>
            <a:ext cx="5724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2113"/>
            <a:ext cx="35147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666875"/>
            <a:ext cx="1724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476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314450"/>
            <a:ext cx="2047875" cy="202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2700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2705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1513"/>
            <a:ext cx="1724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4410075"/>
            <a:ext cx="485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05425"/>
            <a:ext cx="831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SISTEMAS DE PARTICULAS DISCRETOS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</a:t>
            </a:fld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1059329" y="1128713"/>
            <a:ext cx="7169603" cy="561975"/>
            <a:chOff x="1059329" y="1128713"/>
            <a:chExt cx="7169603" cy="561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329" y="1164091"/>
              <a:ext cx="515302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582" y="1128713"/>
              <a:ext cx="2038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329" y="1404938"/>
              <a:ext cx="22955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/>
          <a:stretch/>
        </p:blipFill>
        <p:spPr bwMode="auto">
          <a:xfrm>
            <a:off x="5705036" y="2651352"/>
            <a:ext cx="3438964" cy="25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1" y="2356077"/>
            <a:ext cx="5457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676981" y="2899994"/>
            <a:ext cx="2283934" cy="768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tx1"/>
                </a:solidFill>
              </a:rPr>
              <a:t>-FUERZAS EXTERIORES</a:t>
            </a: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chemeClr val="tx1"/>
                </a:solidFill>
              </a:rPr>
              <a:t>-FUERZAS INTERIORES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18" y="3354163"/>
            <a:ext cx="847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1"/>
          <a:stretch/>
        </p:blipFill>
        <p:spPr bwMode="auto">
          <a:xfrm>
            <a:off x="814389" y="4578126"/>
            <a:ext cx="434816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5512596"/>
            <a:ext cx="6753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99994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20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19188"/>
            <a:ext cx="7172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09725"/>
            <a:ext cx="286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600200"/>
            <a:ext cx="4610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205278"/>
            <a:ext cx="3529012" cy="39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2205278"/>
            <a:ext cx="94297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133725"/>
            <a:ext cx="3762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133724"/>
            <a:ext cx="752475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4" y="4201486"/>
            <a:ext cx="3409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567363"/>
            <a:ext cx="2066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6" y="5357812"/>
            <a:ext cx="1371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9" y="5481637"/>
            <a:ext cx="971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4605338" y="4714875"/>
            <a:ext cx="833437" cy="76676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3083" idx="3"/>
            <a:endCxn id="3084" idx="1"/>
          </p:cNvCxnSpPr>
          <p:nvPr/>
        </p:nvCxnSpPr>
        <p:spPr>
          <a:xfrm>
            <a:off x="4352926" y="5715000"/>
            <a:ext cx="93821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21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19188"/>
            <a:ext cx="7172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19275"/>
            <a:ext cx="6200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2290763"/>
            <a:ext cx="3019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4781550"/>
            <a:ext cx="4086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0450"/>
            <a:ext cx="805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8993"/>
            <a:ext cx="1600200" cy="200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22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19188"/>
            <a:ext cx="6877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23837" y="1614488"/>
            <a:ext cx="8696325" cy="747712"/>
            <a:chOff x="223837" y="1614488"/>
            <a:chExt cx="8696325" cy="747712"/>
          </a:xfrm>
        </p:grpSpPr>
        <p:grpSp>
          <p:nvGrpSpPr>
            <p:cNvPr id="7" name="6 Grupo"/>
            <p:cNvGrpSpPr/>
            <p:nvPr/>
          </p:nvGrpSpPr>
          <p:grpSpPr>
            <a:xfrm>
              <a:off x="223837" y="1614488"/>
              <a:ext cx="8696325" cy="466725"/>
              <a:chOff x="223837" y="1614488"/>
              <a:chExt cx="8696325" cy="466725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37" y="1614488"/>
                <a:ext cx="8696325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Rectángulo"/>
              <p:cNvSpPr/>
              <p:nvPr/>
            </p:nvSpPr>
            <p:spPr>
              <a:xfrm>
                <a:off x="2600325" y="1847850"/>
                <a:ext cx="6319837" cy="233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1857375"/>
              <a:ext cx="15335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225" y="1847849"/>
              <a:ext cx="35718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100" y="1871663"/>
              <a:ext cx="9525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" y="2114550"/>
              <a:ext cx="40957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87" y="2076450"/>
              <a:ext cx="12382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2909888"/>
            <a:ext cx="1362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9" y="3162300"/>
            <a:ext cx="183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014662"/>
            <a:ext cx="1285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095625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42887" y="4167188"/>
            <a:ext cx="8724900" cy="752475"/>
            <a:chOff x="242887" y="4167188"/>
            <a:chExt cx="8724900" cy="752475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" y="4167188"/>
              <a:ext cx="87249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3886200" y="4667250"/>
              <a:ext cx="1874043" cy="252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5362575"/>
            <a:ext cx="3762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23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52513"/>
            <a:ext cx="2028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2643188"/>
            <a:ext cx="1457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62088"/>
            <a:ext cx="8058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290888"/>
            <a:ext cx="4000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538538"/>
            <a:ext cx="5200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314825"/>
            <a:ext cx="4286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5257800"/>
            <a:ext cx="1704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6053138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2652713" y="3281363"/>
            <a:ext cx="320516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24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33475"/>
            <a:ext cx="316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586163"/>
            <a:ext cx="2933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881313"/>
            <a:ext cx="5153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52475" y="1809750"/>
            <a:ext cx="7439025" cy="581025"/>
            <a:chOff x="752475" y="1571625"/>
            <a:chExt cx="7439025" cy="581025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1571625"/>
              <a:ext cx="7439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1876425"/>
              <a:ext cx="1952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791075"/>
            <a:ext cx="1504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25</a:t>
            </a:fld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161925" y="1200150"/>
            <a:ext cx="7953375" cy="266700"/>
            <a:chOff x="161925" y="1200150"/>
            <a:chExt cx="7953375" cy="2667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200150"/>
              <a:ext cx="72961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5" y="1200150"/>
              <a:ext cx="638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90688"/>
            <a:ext cx="5391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314575"/>
            <a:ext cx="2324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05050"/>
            <a:ext cx="2276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733800"/>
            <a:ext cx="5257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171950"/>
            <a:ext cx="4905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324475"/>
            <a:ext cx="481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26</a:t>
            </a:fld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161925" y="1200150"/>
            <a:ext cx="7953375" cy="266700"/>
            <a:chOff x="161925" y="1200150"/>
            <a:chExt cx="7953375" cy="2667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200150"/>
              <a:ext cx="72961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5" y="1200150"/>
              <a:ext cx="638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57388"/>
            <a:ext cx="5372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590800"/>
            <a:ext cx="6372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6" y="3852863"/>
            <a:ext cx="6219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2 Subtítulo"/>
          <p:cNvSpPr txBox="1">
            <a:spLocks/>
          </p:cNvSpPr>
          <p:nvPr/>
        </p:nvSpPr>
        <p:spPr>
          <a:xfrm>
            <a:off x="161924" y="5196880"/>
            <a:ext cx="8820151" cy="632420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En dinámica empleamos momentos de inercia respecto a un eje, sin embargo los momentos de inercia respecto a un plano y un punto son de utilidad para el calculo del momento de inercia respecto a un eje. 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27</a:t>
            </a:fld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161925" y="1200150"/>
            <a:ext cx="7953375" cy="266700"/>
            <a:chOff x="161925" y="1200150"/>
            <a:chExt cx="7953375" cy="2667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200150"/>
              <a:ext cx="72961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5" y="1200150"/>
              <a:ext cx="638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33538"/>
            <a:ext cx="1123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09800"/>
            <a:ext cx="426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09800"/>
            <a:ext cx="3914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162300"/>
            <a:ext cx="1247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757613"/>
            <a:ext cx="4714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52975"/>
            <a:ext cx="1123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424488"/>
            <a:ext cx="6210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DINAMICA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28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904875"/>
            <a:ext cx="4638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133475"/>
            <a:ext cx="7862888" cy="56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TRABAJO Y ENERGIA DE UN SOLIDO EN ROTACION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29</a:t>
            </a:fld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04900"/>
            <a:ext cx="672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75" y="2343149"/>
            <a:ext cx="1379250" cy="87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3" y="2457450"/>
            <a:ext cx="296465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076450"/>
            <a:ext cx="3186113" cy="41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27" y="4410075"/>
            <a:ext cx="1381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27" y="4610100"/>
            <a:ext cx="2854148" cy="8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3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95375"/>
            <a:ext cx="6381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3067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2428875"/>
            <a:ext cx="2867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7600"/>
            <a:ext cx="411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543300"/>
            <a:ext cx="421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429125"/>
            <a:ext cx="195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5629275"/>
            <a:ext cx="8067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6210300" y="4429125"/>
            <a:ext cx="2667150" cy="90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SIMPLIFICACION DEL CALCULO PARA SISTEMAS DE PARTICULAS</a:t>
            </a:r>
            <a:endParaRPr lang="es-E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6 Conector recto de flecha"/>
          <p:cNvCxnSpPr>
            <a:stCxn id="13" idx="1"/>
            <a:endCxn id="2055" idx="3"/>
          </p:cNvCxnSpPr>
          <p:nvPr/>
        </p:nvCxnSpPr>
        <p:spPr>
          <a:xfrm flipH="1" flipV="1">
            <a:off x="5653087" y="4857750"/>
            <a:ext cx="557213" cy="2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810000" y="1619250"/>
            <a:ext cx="72390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TRABAJO Y ENERGIA DE UN SOLIDO EN ROTACION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30</a:t>
            </a:fld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04913"/>
            <a:ext cx="6057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7" y="1866899"/>
            <a:ext cx="1820772" cy="8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76450"/>
            <a:ext cx="36766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828800"/>
            <a:ext cx="1814944" cy="92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53" y="2976791"/>
            <a:ext cx="672472" cy="27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93" y="3681413"/>
            <a:ext cx="3740063" cy="7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2285"/>
            <a:ext cx="1552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TRABAJO Y ENERGIA DE UN SOLIDO EN ROTACION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31</a:t>
            </a:fld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33463"/>
            <a:ext cx="6305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71438" y="1552575"/>
            <a:ext cx="8715375" cy="762000"/>
            <a:chOff x="71438" y="1552575"/>
            <a:chExt cx="8715375" cy="76200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552575"/>
              <a:ext cx="87153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838450" y="2066925"/>
              <a:ext cx="5948363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995612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62238"/>
            <a:ext cx="4429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3429000"/>
            <a:ext cx="2695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329113"/>
            <a:ext cx="2219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552950"/>
            <a:ext cx="2628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5705475"/>
            <a:ext cx="8753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6153150" y="2778448"/>
            <a:ext cx="228823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tx1"/>
                </a:solidFill>
              </a:rPr>
              <a:t>Solido rodando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TRABAJO Y ENERGIA DE UN SOLIDO EN ROTACION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32</a:t>
            </a:fld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38238"/>
            <a:ext cx="7458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3356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757488"/>
            <a:ext cx="2524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4171950"/>
            <a:ext cx="2371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67300"/>
            <a:ext cx="3067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223963"/>
            <a:ext cx="8734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271713"/>
            <a:ext cx="812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429000"/>
            <a:ext cx="7000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>
            <a:endCxn id="1026" idx="3"/>
          </p:cNvCxnSpPr>
          <p:nvPr/>
        </p:nvCxnSpPr>
        <p:spPr>
          <a:xfrm>
            <a:off x="4848225" y="1504950"/>
            <a:ext cx="409098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204787" y="1733550"/>
            <a:ext cx="2805113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5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62038"/>
            <a:ext cx="1762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300287"/>
            <a:ext cx="2105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547688" y="1490663"/>
            <a:ext cx="7448550" cy="523875"/>
            <a:chOff x="547688" y="1490663"/>
            <a:chExt cx="7448550" cy="5238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1500188"/>
              <a:ext cx="5553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63" y="1490663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1776413"/>
              <a:ext cx="46767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505200"/>
            <a:ext cx="4352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238500"/>
            <a:ext cx="2914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91200"/>
            <a:ext cx="3028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6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33488"/>
            <a:ext cx="8001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1881188"/>
            <a:ext cx="1743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714625"/>
            <a:ext cx="2257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00475"/>
            <a:ext cx="8105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00650"/>
            <a:ext cx="6229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714625"/>
            <a:ext cx="3067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7</a:t>
            </a:fld>
            <a:endParaRPr lang="es-ES"/>
          </a:p>
        </p:txBody>
      </p:sp>
      <p:grpSp>
        <p:nvGrpSpPr>
          <p:cNvPr id="22" name="21 Grupo"/>
          <p:cNvGrpSpPr/>
          <p:nvPr/>
        </p:nvGrpSpPr>
        <p:grpSpPr>
          <a:xfrm>
            <a:off x="4378036" y="1049482"/>
            <a:ext cx="4152468" cy="3882736"/>
            <a:chOff x="4378036" y="1049482"/>
            <a:chExt cx="4152468" cy="3882736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036" y="1049482"/>
              <a:ext cx="4152468" cy="388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6 Conector recto de flecha"/>
            <p:cNvCxnSpPr/>
            <p:nvPr/>
          </p:nvCxnSpPr>
          <p:spPr>
            <a:xfrm flipH="1" flipV="1">
              <a:off x="6897767" y="1839586"/>
              <a:ext cx="256601" cy="6732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9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76125"/>
                </p:ext>
              </p:extLst>
            </p:nvPr>
          </p:nvGraphicFramePr>
          <p:xfrm>
            <a:off x="7154368" y="1987634"/>
            <a:ext cx="289497" cy="377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" name="Equation" r:id="rId5" imgW="203040" imgH="279360" progId="Equation.DSMT4">
                    <p:embed/>
                  </p:oleObj>
                </mc:Choice>
                <mc:Fallback>
                  <p:oleObj name="Equation" r:id="rId5" imgW="2030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54368" y="1987634"/>
                          <a:ext cx="289497" cy="377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19 Conector recto de flecha"/>
            <p:cNvCxnSpPr/>
            <p:nvPr/>
          </p:nvCxnSpPr>
          <p:spPr>
            <a:xfrm>
              <a:off x="7154364" y="2512809"/>
              <a:ext cx="812000" cy="1888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1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242801"/>
                </p:ext>
              </p:extLst>
            </p:nvPr>
          </p:nvGraphicFramePr>
          <p:xfrm>
            <a:off x="7635875" y="2195513"/>
            <a:ext cx="32385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Equation" r:id="rId7" imgW="228600" imgH="279360" progId="Equation.DSMT4">
                    <p:embed/>
                  </p:oleObj>
                </mc:Choice>
                <mc:Fallback>
                  <p:oleObj name="Equation" r:id="rId7" imgW="228600" imgH="279360" progId="Equation.DSMT4">
                    <p:embed/>
                    <p:pic>
                      <p:nvPicPr>
                        <p:cNvPr id="0" name="9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5875" y="2195513"/>
                          <a:ext cx="32385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1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910013"/>
                </p:ext>
              </p:extLst>
            </p:nvPr>
          </p:nvGraphicFramePr>
          <p:xfrm>
            <a:off x="8005763" y="2473325"/>
            <a:ext cx="35877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Equation" r:id="rId9" imgW="253800" imgH="279360" progId="Equation.DSMT4">
                    <p:embed/>
                  </p:oleObj>
                </mc:Choice>
                <mc:Fallback>
                  <p:oleObj name="Equation" r:id="rId9" imgW="253800" imgH="279360" progId="Equation.DSMT4">
                    <p:embed/>
                    <p:pic>
                      <p:nvPicPr>
                        <p:cNvPr id="0" name="14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5763" y="2473325"/>
                          <a:ext cx="358775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23 Conector recto de flecha"/>
            <p:cNvCxnSpPr/>
            <p:nvPr/>
          </p:nvCxnSpPr>
          <p:spPr>
            <a:xfrm flipV="1">
              <a:off x="4779818" y="2701636"/>
              <a:ext cx="3186546" cy="18980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18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347554"/>
                </p:ext>
              </p:extLst>
            </p:nvPr>
          </p:nvGraphicFramePr>
          <p:xfrm>
            <a:off x="6557963" y="3538538"/>
            <a:ext cx="23495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Equation" r:id="rId11" imgW="164880" imgH="279360" progId="Equation.DSMT4">
                    <p:embed/>
                  </p:oleObj>
                </mc:Choice>
                <mc:Fallback>
                  <p:oleObj name="Equation" r:id="rId11" imgW="164880" imgH="279360" progId="Equation.DSMT4">
                    <p:embed/>
                    <p:pic>
                      <p:nvPicPr>
                        <p:cNvPr id="0" name="9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7963" y="3538538"/>
                          <a:ext cx="23495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20 CuadroTexto"/>
          <p:cNvSpPr txBox="1"/>
          <p:nvPr/>
        </p:nvSpPr>
        <p:spPr>
          <a:xfrm>
            <a:off x="568036" y="1149927"/>
            <a:ext cx="46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MOMENTO LINEAL DEL CM ES NULO</a:t>
            </a:r>
            <a:endParaRPr lang="es-ES" dirty="0"/>
          </a:p>
        </p:txBody>
      </p:sp>
      <p:graphicFrame>
        <p:nvGraphicFramePr>
          <p:cNvPr id="23" name="2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5245"/>
              </p:ext>
            </p:extLst>
          </p:nvPr>
        </p:nvGraphicFramePr>
        <p:xfrm>
          <a:off x="568036" y="2512814"/>
          <a:ext cx="14239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13" imgW="1180800" imgH="634680" progId="Equation.DSMT4">
                  <p:embed/>
                </p:oleObj>
              </mc:Choice>
              <mc:Fallback>
                <p:oleObj name="Equation" r:id="rId13" imgW="1180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8036" y="2512814"/>
                        <a:ext cx="14239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2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65548"/>
              </p:ext>
            </p:extLst>
          </p:nvPr>
        </p:nvGraphicFramePr>
        <p:xfrm>
          <a:off x="2430463" y="1839913"/>
          <a:ext cx="1346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15" imgW="1117440" imgH="279360" progId="Equation.DSMT4">
                  <p:embed/>
                </p:oleObj>
              </mc:Choice>
              <mc:Fallback>
                <p:oleObj name="Equation" r:id="rId15" imgW="1117440" imgH="279360" progId="Equation.DSMT4">
                  <p:embed/>
                  <p:pic>
                    <p:nvPicPr>
                      <p:cNvPr id="0" name="2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1839913"/>
                        <a:ext cx="1346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2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91820"/>
              </p:ext>
            </p:extLst>
          </p:nvPr>
        </p:nvGraphicFramePr>
        <p:xfrm>
          <a:off x="749300" y="1839913"/>
          <a:ext cx="13001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17" imgW="1079280" imgH="279360" progId="Equation.DSMT4">
                  <p:embed/>
                </p:oleObj>
              </mc:Choice>
              <mc:Fallback>
                <p:oleObj name="Equation" r:id="rId17" imgW="1079280" imgH="279360" progId="Equation.DSMT4">
                  <p:embed/>
                  <p:pic>
                    <p:nvPicPr>
                      <p:cNvPr id="0" name="2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39913"/>
                        <a:ext cx="13001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27 Conector recto de flecha"/>
          <p:cNvCxnSpPr/>
          <p:nvPr/>
        </p:nvCxnSpPr>
        <p:spPr>
          <a:xfrm>
            <a:off x="2036618" y="2907720"/>
            <a:ext cx="6788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2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959185"/>
              </p:ext>
            </p:extLst>
          </p:nvPr>
        </p:nvGraphicFramePr>
        <p:xfrm>
          <a:off x="2806700" y="2559050"/>
          <a:ext cx="1408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9" imgW="1168200" imgH="558720" progId="Equation.DSMT4">
                  <p:embed/>
                </p:oleObj>
              </mc:Choice>
              <mc:Fallback>
                <p:oleObj name="Equation" r:id="rId19" imgW="1168200" imgH="558720" progId="Equation.DSMT4">
                  <p:embed/>
                  <p:pic>
                    <p:nvPicPr>
                      <p:cNvPr id="0" name="2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559050"/>
                        <a:ext cx="1408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264303"/>
              </p:ext>
            </p:extLst>
          </p:nvPr>
        </p:nvGraphicFramePr>
        <p:xfrm>
          <a:off x="602528" y="3574473"/>
          <a:ext cx="21129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21" imgW="1752480" imgH="558720" progId="Equation.DSMT4">
                  <p:embed/>
                </p:oleObj>
              </mc:Choice>
              <mc:Fallback>
                <p:oleObj name="Equation" r:id="rId21" imgW="1752480" imgH="558720" progId="Equation.DSMT4">
                  <p:embed/>
                  <p:pic>
                    <p:nvPicPr>
                      <p:cNvPr id="0" name="2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28" y="3574473"/>
                        <a:ext cx="211296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29970"/>
              </p:ext>
            </p:extLst>
          </p:nvPr>
        </p:nvGraphicFramePr>
        <p:xfrm>
          <a:off x="2738438" y="3543300"/>
          <a:ext cx="1362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23" imgW="1130040" imgH="596880" progId="Equation.DSMT4">
                  <p:embed/>
                </p:oleObj>
              </mc:Choice>
              <mc:Fallback>
                <p:oleObj name="Equation" r:id="rId23" imgW="1130040" imgH="596880" progId="Equation.DSMT4">
                  <p:embed/>
                  <p:pic>
                    <p:nvPicPr>
                      <p:cNvPr id="0" name="2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3543300"/>
                        <a:ext cx="1362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04512"/>
              </p:ext>
            </p:extLst>
          </p:nvPr>
        </p:nvGraphicFramePr>
        <p:xfrm>
          <a:off x="566738" y="4392613"/>
          <a:ext cx="21590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25" imgW="1790640" imgH="558720" progId="Equation.DSMT4">
                  <p:embed/>
                </p:oleObj>
              </mc:Choice>
              <mc:Fallback>
                <p:oleObj name="Equation" r:id="rId25" imgW="1790640" imgH="558720" progId="Equation.DSMT4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392613"/>
                        <a:ext cx="21590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93799"/>
              </p:ext>
            </p:extLst>
          </p:nvPr>
        </p:nvGraphicFramePr>
        <p:xfrm>
          <a:off x="2668588" y="4346575"/>
          <a:ext cx="1530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27" imgW="1269720" imgH="596880" progId="Equation.DSMT4">
                  <p:embed/>
                </p:oleObj>
              </mc:Choice>
              <mc:Fallback>
                <p:oleObj name="Equation" r:id="rId27" imgW="1269720" imgH="596880" progId="Equation.DSMT4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4346575"/>
                        <a:ext cx="1530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226871"/>
              </p:ext>
            </p:extLst>
          </p:nvPr>
        </p:nvGraphicFramePr>
        <p:xfrm>
          <a:off x="1147763" y="5470525"/>
          <a:ext cx="1025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29" imgW="850680" imgH="279360" progId="Equation.DSMT4">
                  <p:embed/>
                </p:oleObj>
              </mc:Choice>
              <mc:Fallback>
                <p:oleObj name="Equation" r:id="rId29" imgW="850680" imgH="279360" progId="Equation.DSMT4">
                  <p:embed/>
                  <p:pic>
                    <p:nvPicPr>
                      <p:cNvPr id="0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470525"/>
                        <a:ext cx="10255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29595"/>
              </p:ext>
            </p:extLst>
          </p:nvPr>
        </p:nvGraphicFramePr>
        <p:xfrm>
          <a:off x="1153534" y="5927870"/>
          <a:ext cx="1101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31" imgW="914400" imgH="279360" progId="Equation.DSMT4">
                  <p:embed/>
                </p:oleObj>
              </mc:Choice>
              <mc:Fallback>
                <p:oleObj name="Equation" r:id="rId31" imgW="914400" imgH="279360" progId="Equation.DSMT4">
                  <p:embed/>
                  <p:pic>
                    <p:nvPicPr>
                      <p:cNvPr id="0" name="1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534" y="5927870"/>
                        <a:ext cx="1101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2376054" y="5527958"/>
            <a:ext cx="276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Momento lineal de ambas partículas respecto del CM</a:t>
            </a:r>
            <a:endParaRPr lang="es-ES" dirty="0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5250873" y="5863243"/>
            <a:ext cx="6788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2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77807"/>
              </p:ext>
            </p:extLst>
          </p:nvPr>
        </p:nvGraphicFramePr>
        <p:xfrm>
          <a:off x="6381750" y="5694363"/>
          <a:ext cx="10096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33" imgW="838080" imgH="279360" progId="Equation.DSMT4">
                  <p:embed/>
                </p:oleObj>
              </mc:Choice>
              <mc:Fallback>
                <p:oleObj name="Equation" r:id="rId33" imgW="838080" imgH="279360" progId="Equation.DSMT4">
                  <p:embed/>
                  <p:pic>
                    <p:nvPicPr>
                      <p:cNvPr id="0" name="1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694363"/>
                        <a:ext cx="10096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8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52538"/>
            <a:ext cx="454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286000"/>
            <a:ext cx="1238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3343275"/>
            <a:ext cx="3324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857750"/>
            <a:ext cx="8743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8 DINAMICA DE LOS SISTEMAS DE PARTICULAS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SISTEMAS DE PARTICULAS DISCRETOS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9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3950"/>
            <a:ext cx="6619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95463"/>
            <a:ext cx="4991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433638"/>
            <a:ext cx="4400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562350"/>
            <a:ext cx="3876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167188"/>
            <a:ext cx="4829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91150"/>
            <a:ext cx="2438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611</Words>
  <Application>Microsoft Office PowerPoint</Application>
  <PresentationFormat>Presentación en pantalla (4:3)</PresentationFormat>
  <Paragraphs>140</Paragraphs>
  <Slides>32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Tema de Office</vt:lpstr>
      <vt:lpstr>Equation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  <vt:lpstr>TEMA 8 DINAMICA DE LOS SISTEMAS DE PARTICULAS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VECTORES</dc:title>
  <dc:creator>Angel</dc:creator>
  <cp:lastModifiedBy>Alvaro</cp:lastModifiedBy>
  <cp:revision>81</cp:revision>
  <dcterms:created xsi:type="dcterms:W3CDTF">2013-04-26T10:35:47Z</dcterms:created>
  <dcterms:modified xsi:type="dcterms:W3CDTF">2015-12-09T14:54:22Z</dcterms:modified>
</cp:coreProperties>
</file>